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elegraf Bold" charset="1" panose="00000800000000000000"/>
      <p:regular r:id="rId19"/>
    </p:embeddedFont>
    <p:embeddedFont>
      <p:font typeface="Canva Sans Bold" charset="1" panose="020B0803030501040103"/>
      <p:regular r:id="rId20"/>
    </p:embeddedFont>
    <p:embeddedFont>
      <p:font typeface="Telegraf" charset="1" panose="00000500000000000000"/>
      <p:regular r:id="rId21"/>
    </p:embeddedFont>
    <p:embeddedFont>
      <p:font typeface="Telegraf Ultra-Bold" charset="1" panose="000009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6.jpeg" Type="http://schemas.openxmlformats.org/officeDocument/2006/relationships/image"/><Relationship Id="rId12" Target="../media/image17.jpeg" Type="http://schemas.openxmlformats.org/officeDocument/2006/relationships/image"/><Relationship Id="rId13" Target="../media/image18.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jpe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20.jpe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25.jpeg" Type="http://schemas.openxmlformats.org/officeDocument/2006/relationships/image"/><Relationship Id="rId9"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media/image29.jpe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zgxvAiwA.mp4" Type="http://schemas.openxmlformats.org/officeDocument/2006/relationships/video"/><Relationship Id="rId11" Target="../media/VAGzgxvAiwA.mp4" Type="http://schemas.microsoft.com/office/2007/relationships/media"/><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480929" y="3392463"/>
            <a:ext cx="11248023" cy="3275707"/>
          </a:xfrm>
          <a:prstGeom prst="rect">
            <a:avLst/>
          </a:prstGeom>
        </p:spPr>
        <p:txBody>
          <a:bodyPr anchor="t" rtlCol="false" tIns="0" lIns="0" bIns="0" rIns="0">
            <a:spAutoFit/>
          </a:bodyPr>
          <a:lstStyle/>
          <a:p>
            <a:pPr algn="ctr">
              <a:lnSpc>
                <a:spcPts val="11903"/>
              </a:lnSpc>
            </a:pPr>
            <a:r>
              <a:rPr lang="en-US" b="true" sz="13226">
                <a:solidFill>
                  <a:srgbClr val="FFFFFF"/>
                </a:solidFill>
                <a:latin typeface="Telegraf Bold"/>
                <a:ea typeface="Telegraf Bold"/>
                <a:cs typeface="Telegraf Bold"/>
                <a:sym typeface="Telegraf Bold"/>
              </a:rPr>
              <a:t>HACKATHONPROJECT</a:t>
            </a:r>
          </a:p>
        </p:txBody>
      </p:sp>
      <p:sp>
        <p:nvSpPr>
          <p:cNvPr name="Freeform 4" id="4"/>
          <p:cNvSpPr/>
          <p:nvPr/>
        </p:nvSpPr>
        <p:spPr>
          <a:xfrm flipH="false" flipV="false" rot="0">
            <a:off x="1028700" y="6156452"/>
            <a:ext cx="3101848" cy="3101848"/>
          </a:xfrm>
          <a:custGeom>
            <a:avLst/>
            <a:gdLst/>
            <a:ahLst/>
            <a:cxnLst/>
            <a:rect r="r" b="b" t="t" l="l"/>
            <a:pathLst>
              <a:path h="3101848" w="3101848">
                <a:moveTo>
                  <a:pt x="0" y="0"/>
                </a:moveTo>
                <a:lnTo>
                  <a:pt x="3101848" y="0"/>
                </a:lnTo>
                <a:lnTo>
                  <a:pt x="3101848" y="3101848"/>
                </a:lnTo>
                <a:lnTo>
                  <a:pt x="0" y="3101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1028700" y="1028700"/>
            <a:ext cx="2899258" cy="2899258"/>
          </a:xfrm>
          <a:custGeom>
            <a:avLst/>
            <a:gdLst/>
            <a:ahLst/>
            <a:cxnLst/>
            <a:rect r="r" b="b" t="t" l="l"/>
            <a:pathLst>
              <a:path h="2899258" w="2899258">
                <a:moveTo>
                  <a:pt x="0" y="2899258"/>
                </a:moveTo>
                <a:lnTo>
                  <a:pt x="2899258" y="2899258"/>
                </a:lnTo>
                <a:lnTo>
                  <a:pt x="2899258" y="0"/>
                </a:lnTo>
                <a:lnTo>
                  <a:pt x="0" y="0"/>
                </a:lnTo>
                <a:lnTo>
                  <a:pt x="0" y="289925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478329" y="1564026"/>
            <a:ext cx="12902841" cy="7403005"/>
          </a:xfrm>
          <a:custGeom>
            <a:avLst/>
            <a:gdLst/>
            <a:ahLst/>
            <a:cxnLst/>
            <a:rect r="r" b="b" t="t" l="l"/>
            <a:pathLst>
              <a:path h="7403005" w="12902841">
                <a:moveTo>
                  <a:pt x="0" y="0"/>
                </a:moveTo>
                <a:lnTo>
                  <a:pt x="12902841" y="0"/>
                </a:lnTo>
                <a:lnTo>
                  <a:pt x="12902841" y="7403005"/>
                </a:lnTo>
                <a:lnTo>
                  <a:pt x="0" y="74030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9"/>
            <a:stretch>
              <a:fillRect l="0" t="0" r="0" b="0"/>
            </a:stretch>
          </a:blipFill>
        </p:spPr>
      </p:sp>
      <p:sp>
        <p:nvSpPr>
          <p:cNvPr name="Freeform 10" id="10"/>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10"/>
            <a:stretch>
              <a:fillRect l="0" t="0" r="0" b="0"/>
            </a:stretch>
          </a:blipFill>
        </p:spPr>
      </p:sp>
      <p:sp>
        <p:nvSpPr>
          <p:cNvPr name="Freeform 11" id="11"/>
          <p:cNvSpPr/>
          <p:nvPr/>
        </p:nvSpPr>
        <p:spPr>
          <a:xfrm flipH="false" flipV="false" rot="0">
            <a:off x="7410816" y="949258"/>
            <a:ext cx="523161" cy="525497"/>
          </a:xfrm>
          <a:custGeom>
            <a:avLst/>
            <a:gdLst/>
            <a:ahLst/>
            <a:cxnLst/>
            <a:rect r="r" b="b" t="t" l="l"/>
            <a:pathLst>
              <a:path h="525497" w="523161">
                <a:moveTo>
                  <a:pt x="0" y="0"/>
                </a:moveTo>
                <a:lnTo>
                  <a:pt x="523161" y="0"/>
                </a:lnTo>
                <a:lnTo>
                  <a:pt x="523161" y="525497"/>
                </a:lnTo>
                <a:lnTo>
                  <a:pt x="0" y="525497"/>
                </a:lnTo>
                <a:lnTo>
                  <a:pt x="0" y="0"/>
                </a:lnTo>
                <a:close/>
              </a:path>
            </a:pathLst>
          </a:custGeom>
          <a:blipFill>
            <a:blip r:embed="rId11"/>
            <a:stretch>
              <a:fillRect l="0" t="0" r="0" b="0"/>
            </a:stretch>
          </a:blipFill>
        </p:spPr>
      </p:sp>
      <p:sp>
        <p:nvSpPr>
          <p:cNvPr name="Freeform 12" id="12"/>
          <p:cNvSpPr/>
          <p:nvPr/>
        </p:nvSpPr>
        <p:spPr>
          <a:xfrm flipH="false" flipV="false" rot="0">
            <a:off x="4838313" y="9097608"/>
            <a:ext cx="1232945" cy="617682"/>
          </a:xfrm>
          <a:custGeom>
            <a:avLst/>
            <a:gdLst/>
            <a:ahLst/>
            <a:cxnLst/>
            <a:rect r="r" b="b" t="t" l="l"/>
            <a:pathLst>
              <a:path h="617682" w="1232945">
                <a:moveTo>
                  <a:pt x="0" y="0"/>
                </a:moveTo>
                <a:lnTo>
                  <a:pt x="1232945" y="0"/>
                </a:lnTo>
                <a:lnTo>
                  <a:pt x="1232945" y="617681"/>
                </a:lnTo>
                <a:lnTo>
                  <a:pt x="0" y="617681"/>
                </a:lnTo>
                <a:lnTo>
                  <a:pt x="0" y="0"/>
                </a:lnTo>
                <a:close/>
              </a:path>
            </a:pathLst>
          </a:custGeom>
          <a:blipFill>
            <a:blip r:embed="rId12"/>
            <a:stretch>
              <a:fillRect l="0" t="0" r="0" b="-23757"/>
            </a:stretch>
          </a:blipFill>
        </p:spPr>
      </p:sp>
      <p:grpSp>
        <p:nvGrpSpPr>
          <p:cNvPr name="Group 13" id="13"/>
          <p:cNvGrpSpPr/>
          <p:nvPr/>
        </p:nvGrpSpPr>
        <p:grpSpPr>
          <a:xfrm rot="0">
            <a:off x="6474577" y="9185802"/>
            <a:ext cx="2047048" cy="441292"/>
            <a:chOff x="0" y="0"/>
            <a:chExt cx="2729398" cy="588390"/>
          </a:xfrm>
        </p:grpSpPr>
        <p:sp>
          <p:nvSpPr>
            <p:cNvPr name="Freeform 14" id="14"/>
            <p:cNvSpPr/>
            <p:nvPr/>
          </p:nvSpPr>
          <p:spPr>
            <a:xfrm flipH="false" flipV="false" rot="0">
              <a:off x="0" y="42681"/>
              <a:ext cx="545709" cy="545709"/>
            </a:xfrm>
            <a:custGeom>
              <a:avLst/>
              <a:gdLst/>
              <a:ahLst/>
              <a:cxnLst/>
              <a:rect r="r" b="b" t="t" l="l"/>
              <a:pathLst>
                <a:path h="545709" w="545709">
                  <a:moveTo>
                    <a:pt x="0" y="0"/>
                  </a:moveTo>
                  <a:lnTo>
                    <a:pt x="545709" y="0"/>
                  </a:lnTo>
                  <a:lnTo>
                    <a:pt x="545709" y="545709"/>
                  </a:lnTo>
                  <a:lnTo>
                    <a:pt x="0" y="545709"/>
                  </a:lnTo>
                  <a:lnTo>
                    <a:pt x="0" y="0"/>
                  </a:lnTo>
                  <a:close/>
                </a:path>
              </a:pathLst>
            </a:custGeom>
            <a:blipFill>
              <a:blip r:embed="rId13">
                <a:alphaModFix amt="92000"/>
              </a:blip>
              <a:stretch>
                <a:fillRect l="0" t="0" r="0" b="0"/>
              </a:stretch>
            </a:blipFill>
          </p:spPr>
        </p:sp>
        <p:sp>
          <p:nvSpPr>
            <p:cNvPr name="TextBox 15" id="15"/>
            <p:cNvSpPr txBox="true"/>
            <p:nvPr/>
          </p:nvSpPr>
          <p:spPr>
            <a:xfrm rot="0">
              <a:off x="755935" y="-57150"/>
              <a:ext cx="1973463" cy="602859"/>
            </a:xfrm>
            <a:prstGeom prst="rect">
              <a:avLst/>
            </a:prstGeom>
          </p:spPr>
          <p:txBody>
            <a:bodyPr anchor="t" rtlCol="false" tIns="0" lIns="0" bIns="0" rIns="0">
              <a:spAutoFit/>
            </a:bodyPr>
            <a:lstStyle/>
            <a:p>
              <a:pPr algn="ctr">
                <a:lnSpc>
                  <a:spcPts val="3762"/>
                </a:lnSpc>
              </a:pPr>
              <a:r>
                <a:rPr lang="en-US" sz="2687" b="true">
                  <a:solidFill>
                    <a:srgbClr val="FFFFFF">
                      <a:alpha val="62745"/>
                    </a:srgbClr>
                  </a:solidFill>
                  <a:latin typeface="Canva Sans Bold"/>
                  <a:ea typeface="Canva Sans Bold"/>
                  <a:cs typeface="Canva Sans Bold"/>
                  <a:sym typeface="Canva Sans Bold"/>
                </a:rPr>
                <a:t>Micosoft</a:t>
              </a:r>
            </a:p>
          </p:txBody>
        </p:sp>
      </p:grpSp>
      <p:sp>
        <p:nvSpPr>
          <p:cNvPr name="Freeform 16" id="16"/>
          <p:cNvSpPr/>
          <p:nvPr/>
        </p:nvSpPr>
        <p:spPr>
          <a:xfrm flipH="false" flipV="false" rot="0">
            <a:off x="8938792" y="9154408"/>
            <a:ext cx="572200" cy="504081"/>
          </a:xfrm>
          <a:custGeom>
            <a:avLst/>
            <a:gdLst/>
            <a:ahLst/>
            <a:cxnLst/>
            <a:rect r="r" b="b" t="t" l="l"/>
            <a:pathLst>
              <a:path h="504081" w="572200">
                <a:moveTo>
                  <a:pt x="0" y="0"/>
                </a:moveTo>
                <a:lnTo>
                  <a:pt x="572200" y="0"/>
                </a:lnTo>
                <a:lnTo>
                  <a:pt x="572200" y="504081"/>
                </a:lnTo>
                <a:lnTo>
                  <a:pt x="0" y="504081"/>
                </a:lnTo>
                <a:lnTo>
                  <a:pt x="0" y="0"/>
                </a:lnTo>
                <a:close/>
              </a:path>
            </a:pathLst>
          </a:custGeom>
          <a:blipFill>
            <a:blip r:embed="rId14">
              <a:alphaModFix amt="47000"/>
            </a:blip>
            <a:stretch>
              <a:fillRect l="0" t="0" r="0" b="0"/>
            </a:stretch>
          </a:blipFill>
        </p:spPr>
      </p:sp>
      <p:sp>
        <p:nvSpPr>
          <p:cNvPr name="TextBox 17" id="17"/>
          <p:cNvSpPr txBox="true"/>
          <p:nvPr/>
        </p:nvSpPr>
        <p:spPr>
          <a:xfrm rot="0">
            <a:off x="7964556" y="1082403"/>
            <a:ext cx="1948472" cy="325882"/>
          </a:xfrm>
          <a:prstGeom prst="rect">
            <a:avLst/>
          </a:prstGeom>
        </p:spPr>
        <p:txBody>
          <a:bodyPr anchor="t" rtlCol="false" tIns="0" lIns="0" bIns="0" rIns="0">
            <a:spAutoFit/>
          </a:bodyPr>
          <a:lstStyle/>
          <a:p>
            <a:pPr algn="l">
              <a:lnSpc>
                <a:spcPts val="2054"/>
              </a:lnSpc>
            </a:pPr>
            <a:r>
              <a:rPr lang="en-US" sz="2600">
                <a:solidFill>
                  <a:srgbClr val="FFFFFF"/>
                </a:solidFill>
                <a:latin typeface="Telegraf"/>
                <a:ea typeface="Telegraf"/>
                <a:cs typeface="Telegraf"/>
                <a:sym typeface="Telegraf"/>
              </a:rPr>
              <a:t>Geek room</a:t>
            </a:r>
          </a:p>
        </p:txBody>
      </p:sp>
      <p:sp>
        <p:nvSpPr>
          <p:cNvPr name="TextBox 18" id="18"/>
          <p:cNvSpPr txBox="true"/>
          <p:nvPr/>
        </p:nvSpPr>
        <p:spPr>
          <a:xfrm rot="0">
            <a:off x="5181389" y="6753895"/>
            <a:ext cx="7925222" cy="378767"/>
          </a:xfrm>
          <a:prstGeom prst="rect">
            <a:avLst/>
          </a:prstGeom>
        </p:spPr>
        <p:txBody>
          <a:bodyPr anchor="t" rtlCol="false" tIns="0" lIns="0" bIns="0" rIns="0">
            <a:spAutoFit/>
          </a:bodyPr>
          <a:lstStyle/>
          <a:p>
            <a:pPr algn="ctr">
              <a:lnSpc>
                <a:spcPts val="2422"/>
              </a:lnSpc>
            </a:pPr>
            <a:r>
              <a:rPr lang="en-US" b="true" sz="3066">
                <a:solidFill>
                  <a:srgbClr val="FFFFFF"/>
                </a:solidFill>
                <a:latin typeface="Telegraf Bold"/>
                <a:ea typeface="Telegraf Bold"/>
                <a:cs typeface="Telegraf Bold"/>
                <a:sym typeface="Telegraf Bold"/>
              </a:rPr>
              <a:t>PRESENTED BY CODERS</a:t>
            </a:r>
          </a:p>
        </p:txBody>
      </p:sp>
      <p:sp>
        <p:nvSpPr>
          <p:cNvPr name="TextBox 19" id="19"/>
          <p:cNvSpPr txBox="true"/>
          <p:nvPr/>
        </p:nvSpPr>
        <p:spPr>
          <a:xfrm rot="0">
            <a:off x="9691967" y="9145308"/>
            <a:ext cx="1480097" cy="465132"/>
          </a:xfrm>
          <a:prstGeom prst="rect">
            <a:avLst/>
          </a:prstGeom>
        </p:spPr>
        <p:txBody>
          <a:bodyPr anchor="t" rtlCol="false" tIns="0" lIns="0" bIns="0" rIns="0">
            <a:spAutoFit/>
          </a:bodyPr>
          <a:lstStyle/>
          <a:p>
            <a:pPr algn="l">
              <a:lnSpc>
                <a:spcPts val="3762"/>
              </a:lnSpc>
            </a:pPr>
            <a:r>
              <a:rPr lang="en-US" sz="2687" b="true">
                <a:solidFill>
                  <a:srgbClr val="FFFFFF">
                    <a:alpha val="62745"/>
                  </a:srgbClr>
                </a:solidFill>
                <a:latin typeface="Canva Sans Bold"/>
                <a:ea typeface="Canva Sans Bold"/>
                <a:cs typeface="Canva Sans Bold"/>
                <a:sym typeface="Canva Sans Bold"/>
              </a:rPr>
              <a:t>Trae</a:t>
            </a:r>
          </a:p>
        </p:txBody>
      </p:sp>
      <p:sp>
        <p:nvSpPr>
          <p:cNvPr name="TextBox 20" id="20"/>
          <p:cNvSpPr txBox="true"/>
          <p:nvPr/>
        </p:nvSpPr>
        <p:spPr>
          <a:xfrm rot="0">
            <a:off x="10997607" y="9145308"/>
            <a:ext cx="1610940" cy="465132"/>
          </a:xfrm>
          <a:prstGeom prst="rect">
            <a:avLst/>
          </a:prstGeom>
        </p:spPr>
        <p:txBody>
          <a:bodyPr anchor="t" rtlCol="false" tIns="0" lIns="0" bIns="0" rIns="0">
            <a:spAutoFit/>
          </a:bodyPr>
          <a:lstStyle/>
          <a:p>
            <a:pPr algn="l">
              <a:lnSpc>
                <a:spcPts val="3762"/>
              </a:lnSpc>
            </a:pPr>
            <a:r>
              <a:rPr lang="en-US" sz="2687" b="true">
                <a:solidFill>
                  <a:srgbClr val="065DCF">
                    <a:alpha val="62745"/>
                  </a:srgbClr>
                </a:solidFill>
                <a:latin typeface="Canva Sans Bold"/>
                <a:ea typeface="Canva Sans Bold"/>
                <a:cs typeface="Canva Sans Bold"/>
                <a:sym typeface="Canva Sans Bold"/>
              </a:rPr>
              <a:t>.pathway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6685587"/>
            <a:ext cx="2572713" cy="2572713"/>
          </a:xfrm>
          <a:custGeom>
            <a:avLst/>
            <a:gdLst/>
            <a:ahLst/>
            <a:cxnLst/>
            <a:rect r="r" b="b" t="t" l="l"/>
            <a:pathLst>
              <a:path h="2572713" w="2572713">
                <a:moveTo>
                  <a:pt x="0" y="0"/>
                </a:moveTo>
                <a:lnTo>
                  <a:pt x="2572713" y="0"/>
                </a:lnTo>
                <a:lnTo>
                  <a:pt x="2572713" y="2572713"/>
                </a:lnTo>
                <a:lnTo>
                  <a:pt x="0" y="25727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7"/>
            <a:stretch>
              <a:fillRect l="0" t="0" r="0" b="0"/>
            </a:stretch>
          </a:blipFill>
        </p:spPr>
      </p:sp>
      <p:sp>
        <p:nvSpPr>
          <p:cNvPr name="Freeform 7" id="7"/>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8"/>
            <a:stretch>
              <a:fillRect l="0" t="0" r="0" b="0"/>
            </a:stretch>
          </a:blipFill>
        </p:spPr>
      </p:sp>
      <p:sp>
        <p:nvSpPr>
          <p:cNvPr name="TextBox 8" id="8"/>
          <p:cNvSpPr txBox="true"/>
          <p:nvPr/>
        </p:nvSpPr>
        <p:spPr>
          <a:xfrm rot="0">
            <a:off x="138042" y="85725"/>
            <a:ext cx="8115300" cy="1435099"/>
          </a:xfrm>
          <a:prstGeom prst="rect">
            <a:avLst/>
          </a:prstGeom>
        </p:spPr>
        <p:txBody>
          <a:bodyPr anchor="t" rtlCol="false" tIns="0" lIns="0" bIns="0" rIns="0">
            <a:spAutoFit/>
          </a:bodyPr>
          <a:lstStyle/>
          <a:p>
            <a:pPr algn="l">
              <a:lnSpc>
                <a:spcPts val="9999"/>
              </a:lnSpc>
              <a:spcBef>
                <a:spcPct val="0"/>
              </a:spcBef>
            </a:pPr>
            <a:r>
              <a:rPr lang="en-US" b="true" sz="9999">
                <a:solidFill>
                  <a:srgbClr val="FFFFFF"/>
                </a:solidFill>
                <a:latin typeface="Telegraf Bold"/>
                <a:ea typeface="Telegraf Bold"/>
                <a:cs typeface="Telegraf Bold"/>
                <a:sym typeface="Telegraf Bold"/>
              </a:rPr>
              <a:t>TESTING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476425" y="1652115"/>
            <a:ext cx="13335150" cy="6982769"/>
          </a:xfrm>
          <a:custGeom>
            <a:avLst/>
            <a:gdLst/>
            <a:ahLst/>
            <a:cxnLst/>
            <a:rect r="r" b="b" t="t" l="l"/>
            <a:pathLst>
              <a:path h="6982769" w="13335150">
                <a:moveTo>
                  <a:pt x="0" y="0"/>
                </a:moveTo>
                <a:lnTo>
                  <a:pt x="13335150" y="0"/>
                </a:lnTo>
                <a:lnTo>
                  <a:pt x="13335150" y="6982770"/>
                </a:lnTo>
                <a:lnTo>
                  <a:pt x="0" y="698277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245302" y="3757924"/>
            <a:ext cx="9797397" cy="4552950"/>
          </a:xfrm>
          <a:prstGeom prst="rect">
            <a:avLst/>
          </a:prstGeom>
        </p:spPr>
        <p:txBody>
          <a:bodyPr anchor="t" rtlCol="false" tIns="0" lIns="0" bIns="0" rIns="0">
            <a:spAutoFit/>
          </a:bodyPr>
          <a:lstStyle/>
          <a:p>
            <a:pPr algn="just">
              <a:lnSpc>
                <a:spcPts val="3299"/>
              </a:lnSpc>
            </a:pPr>
            <a:r>
              <a:rPr lang="en-US" sz="2999">
                <a:solidFill>
                  <a:srgbClr val="FFFFFF"/>
                </a:solidFill>
                <a:latin typeface="Telegraf"/>
                <a:ea typeface="Telegraf"/>
                <a:cs typeface="Telegraf"/>
                <a:sym typeface="Telegraf"/>
              </a:rPr>
              <a:t>Our project addresses the gap between fast-changing real-world information and outdated AI systems. By building a real-time AI bot powered by Pathway, Streamlit, and Llama-2, we enable instant access to live news and dynamic document queries. This ensures that knowledge updates immediately as new data arrives, removing delays, misinformation, and frustration. The solution empowers users with trustworthy, real-time insights, leading to faster decisions, better collaboration, and stronger confidence in AI tools.</a:t>
            </a:r>
          </a:p>
        </p:txBody>
      </p:sp>
      <p:sp>
        <p:nvSpPr>
          <p:cNvPr name="TextBox 5" id="5"/>
          <p:cNvSpPr txBox="true"/>
          <p:nvPr/>
        </p:nvSpPr>
        <p:spPr>
          <a:xfrm rot="0">
            <a:off x="3707850" y="2462524"/>
            <a:ext cx="10872301" cy="1304925"/>
          </a:xfrm>
          <a:prstGeom prst="rect">
            <a:avLst/>
          </a:prstGeom>
        </p:spPr>
        <p:txBody>
          <a:bodyPr anchor="t" rtlCol="false" tIns="0" lIns="0" bIns="0" rIns="0">
            <a:spAutoFit/>
          </a:bodyPr>
          <a:lstStyle/>
          <a:p>
            <a:pPr algn="ctr">
              <a:lnSpc>
                <a:spcPts val="9000"/>
              </a:lnSpc>
            </a:pPr>
            <a:r>
              <a:rPr lang="en-US" b="true" sz="9000">
                <a:solidFill>
                  <a:srgbClr val="FFFFFF"/>
                </a:solidFill>
                <a:latin typeface="Telegraf Bold"/>
                <a:ea typeface="Telegraf Bold"/>
                <a:cs typeface="Telegraf Bold"/>
                <a:sym typeface="Telegraf Bold"/>
              </a:rPr>
              <a:t>CONCLUSION</a:t>
            </a:r>
          </a:p>
        </p:txBody>
      </p:sp>
      <p:sp>
        <p:nvSpPr>
          <p:cNvPr name="Freeform 6" id="6"/>
          <p:cNvSpPr/>
          <p:nvPr/>
        </p:nvSpPr>
        <p:spPr>
          <a:xfrm flipH="false" flipV="false" rot="0">
            <a:off x="1028700" y="6156452"/>
            <a:ext cx="3101848" cy="3101848"/>
          </a:xfrm>
          <a:custGeom>
            <a:avLst/>
            <a:gdLst/>
            <a:ahLst/>
            <a:cxnLst/>
            <a:rect r="r" b="b" t="t" l="l"/>
            <a:pathLst>
              <a:path h="3101848" w="3101848">
                <a:moveTo>
                  <a:pt x="0" y="0"/>
                </a:moveTo>
                <a:lnTo>
                  <a:pt x="3101848" y="0"/>
                </a:lnTo>
                <a:lnTo>
                  <a:pt x="3101848" y="3101848"/>
                </a:lnTo>
                <a:lnTo>
                  <a:pt x="0" y="3101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0">
            <a:off x="1028700" y="1028700"/>
            <a:ext cx="2899258" cy="2899258"/>
          </a:xfrm>
          <a:custGeom>
            <a:avLst/>
            <a:gdLst/>
            <a:ahLst/>
            <a:cxnLst/>
            <a:rect r="r" b="b" t="t" l="l"/>
            <a:pathLst>
              <a:path h="2899258" w="2899258">
                <a:moveTo>
                  <a:pt x="0" y="2899258"/>
                </a:moveTo>
                <a:lnTo>
                  <a:pt x="2899258" y="2899258"/>
                </a:lnTo>
                <a:lnTo>
                  <a:pt x="2899258" y="0"/>
                </a:lnTo>
                <a:lnTo>
                  <a:pt x="0" y="0"/>
                </a:lnTo>
                <a:lnTo>
                  <a:pt x="0" y="2899258"/>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9"/>
            <a:stretch>
              <a:fillRect l="0" t="0" r="0" b="0"/>
            </a:stretch>
          </a:blipFill>
        </p:spPr>
      </p:sp>
      <p:sp>
        <p:nvSpPr>
          <p:cNvPr name="Freeform 11" id="11"/>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10"/>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476425" y="1652115"/>
            <a:ext cx="13335150" cy="6982769"/>
          </a:xfrm>
          <a:custGeom>
            <a:avLst/>
            <a:gdLst/>
            <a:ahLst/>
            <a:cxnLst/>
            <a:rect r="r" b="b" t="t" l="l"/>
            <a:pathLst>
              <a:path h="6982769" w="13335150">
                <a:moveTo>
                  <a:pt x="0" y="0"/>
                </a:moveTo>
                <a:lnTo>
                  <a:pt x="13335150" y="0"/>
                </a:lnTo>
                <a:lnTo>
                  <a:pt x="13335150" y="6982770"/>
                </a:lnTo>
                <a:lnTo>
                  <a:pt x="0" y="698277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73555" y="4089400"/>
            <a:ext cx="12540890" cy="2165351"/>
          </a:xfrm>
          <a:prstGeom prst="rect">
            <a:avLst/>
          </a:prstGeom>
        </p:spPr>
        <p:txBody>
          <a:bodyPr anchor="t" rtlCol="false" tIns="0" lIns="0" bIns="0" rIns="0">
            <a:spAutoFit/>
          </a:bodyPr>
          <a:lstStyle/>
          <a:p>
            <a:pPr algn="ctr">
              <a:lnSpc>
                <a:spcPts val="8000"/>
              </a:lnSpc>
            </a:pPr>
            <a:r>
              <a:rPr lang="en-US" b="true" sz="8000">
                <a:solidFill>
                  <a:srgbClr val="FFFFFF"/>
                </a:solidFill>
                <a:latin typeface="Telegraf Bold"/>
                <a:ea typeface="Telegraf Bold"/>
                <a:cs typeface="Telegraf Bold"/>
                <a:sym typeface="Telegraf Bold"/>
              </a:rPr>
              <a:t>DOES ANYONE</a:t>
            </a:r>
          </a:p>
          <a:p>
            <a:pPr algn="ctr">
              <a:lnSpc>
                <a:spcPts val="8000"/>
              </a:lnSpc>
              <a:spcBef>
                <a:spcPct val="0"/>
              </a:spcBef>
            </a:pPr>
            <a:r>
              <a:rPr lang="en-US" b="true" sz="8000">
                <a:solidFill>
                  <a:srgbClr val="FFFFFF"/>
                </a:solidFill>
                <a:latin typeface="Telegraf Bold"/>
                <a:ea typeface="Telegraf Bold"/>
                <a:cs typeface="Telegraf Bold"/>
                <a:sym typeface="Telegraf Bold"/>
              </a:rPr>
              <a:t>have questions?</a:t>
            </a:r>
          </a:p>
        </p:txBody>
      </p:sp>
      <p:sp>
        <p:nvSpPr>
          <p:cNvPr name="Freeform 5" id="5"/>
          <p:cNvSpPr/>
          <p:nvPr/>
        </p:nvSpPr>
        <p:spPr>
          <a:xfrm flipH="false" flipV="false" rot="0">
            <a:off x="1028700" y="6156452"/>
            <a:ext cx="3101848" cy="3101848"/>
          </a:xfrm>
          <a:custGeom>
            <a:avLst/>
            <a:gdLst/>
            <a:ahLst/>
            <a:cxnLst/>
            <a:rect r="r" b="b" t="t" l="l"/>
            <a:pathLst>
              <a:path h="3101848" w="3101848">
                <a:moveTo>
                  <a:pt x="0" y="0"/>
                </a:moveTo>
                <a:lnTo>
                  <a:pt x="3101848" y="0"/>
                </a:lnTo>
                <a:lnTo>
                  <a:pt x="3101848" y="3101848"/>
                </a:lnTo>
                <a:lnTo>
                  <a:pt x="0" y="3101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0">
            <a:off x="1028700" y="1028700"/>
            <a:ext cx="2899258" cy="2899258"/>
          </a:xfrm>
          <a:custGeom>
            <a:avLst/>
            <a:gdLst/>
            <a:ahLst/>
            <a:cxnLst/>
            <a:rect r="r" b="b" t="t" l="l"/>
            <a:pathLst>
              <a:path h="2899258" w="2899258">
                <a:moveTo>
                  <a:pt x="0" y="2899258"/>
                </a:moveTo>
                <a:lnTo>
                  <a:pt x="2899258" y="2899258"/>
                </a:lnTo>
                <a:lnTo>
                  <a:pt x="2899258" y="0"/>
                </a:lnTo>
                <a:lnTo>
                  <a:pt x="0" y="0"/>
                </a:lnTo>
                <a:lnTo>
                  <a:pt x="0" y="2899258"/>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9"/>
            <a:stretch>
              <a:fillRect l="0" t="0" r="0" b="0"/>
            </a:stretch>
          </a:blipFill>
        </p:spPr>
      </p:sp>
      <p:sp>
        <p:nvSpPr>
          <p:cNvPr name="Freeform 10" id="10"/>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10"/>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476425" y="1652115"/>
            <a:ext cx="13335150" cy="6982769"/>
          </a:xfrm>
          <a:custGeom>
            <a:avLst/>
            <a:gdLst/>
            <a:ahLst/>
            <a:cxnLst/>
            <a:rect r="r" b="b" t="t" l="l"/>
            <a:pathLst>
              <a:path h="6982769" w="13335150">
                <a:moveTo>
                  <a:pt x="0" y="0"/>
                </a:moveTo>
                <a:lnTo>
                  <a:pt x="13335150" y="0"/>
                </a:lnTo>
                <a:lnTo>
                  <a:pt x="13335150" y="6982770"/>
                </a:lnTo>
                <a:lnTo>
                  <a:pt x="0" y="698277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104692" y="3409006"/>
            <a:ext cx="8078616" cy="3583287"/>
          </a:xfrm>
          <a:prstGeom prst="rect">
            <a:avLst/>
          </a:prstGeom>
        </p:spPr>
        <p:txBody>
          <a:bodyPr anchor="t" rtlCol="false" tIns="0" lIns="0" bIns="0" rIns="0">
            <a:spAutoFit/>
          </a:bodyPr>
          <a:lstStyle/>
          <a:p>
            <a:pPr algn="ctr">
              <a:lnSpc>
                <a:spcPts val="13234"/>
              </a:lnSpc>
            </a:pPr>
            <a:r>
              <a:rPr lang="en-US" b="true" sz="13234">
                <a:solidFill>
                  <a:srgbClr val="FFFFFF"/>
                </a:solidFill>
                <a:latin typeface="Telegraf Bold"/>
                <a:ea typeface="Telegraf Bold"/>
                <a:cs typeface="Telegraf Bold"/>
                <a:sym typeface="Telegraf Bold"/>
              </a:rPr>
              <a:t>THANK</a:t>
            </a:r>
          </a:p>
          <a:p>
            <a:pPr algn="ctr">
              <a:lnSpc>
                <a:spcPts val="13234"/>
              </a:lnSpc>
              <a:spcBef>
                <a:spcPct val="0"/>
              </a:spcBef>
            </a:pPr>
            <a:r>
              <a:rPr lang="en-US" b="true" sz="13234">
                <a:solidFill>
                  <a:srgbClr val="FFFFFF"/>
                </a:solidFill>
                <a:latin typeface="Telegraf Bold"/>
                <a:ea typeface="Telegraf Bold"/>
                <a:cs typeface="Telegraf Bold"/>
                <a:sym typeface="Telegraf Bold"/>
              </a:rPr>
              <a:t>you </a:t>
            </a:r>
          </a:p>
        </p:txBody>
      </p:sp>
      <p:sp>
        <p:nvSpPr>
          <p:cNvPr name="Freeform 5" id="5"/>
          <p:cNvSpPr/>
          <p:nvPr/>
        </p:nvSpPr>
        <p:spPr>
          <a:xfrm flipH="false" flipV="false" rot="0">
            <a:off x="1028700" y="6156452"/>
            <a:ext cx="3101848" cy="3101848"/>
          </a:xfrm>
          <a:custGeom>
            <a:avLst/>
            <a:gdLst/>
            <a:ahLst/>
            <a:cxnLst/>
            <a:rect r="r" b="b" t="t" l="l"/>
            <a:pathLst>
              <a:path h="3101848" w="3101848">
                <a:moveTo>
                  <a:pt x="0" y="0"/>
                </a:moveTo>
                <a:lnTo>
                  <a:pt x="3101848" y="0"/>
                </a:lnTo>
                <a:lnTo>
                  <a:pt x="3101848" y="3101848"/>
                </a:lnTo>
                <a:lnTo>
                  <a:pt x="0" y="3101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0">
            <a:off x="1028700" y="1028700"/>
            <a:ext cx="2899258" cy="2899258"/>
          </a:xfrm>
          <a:custGeom>
            <a:avLst/>
            <a:gdLst/>
            <a:ahLst/>
            <a:cxnLst/>
            <a:rect r="r" b="b" t="t" l="l"/>
            <a:pathLst>
              <a:path h="2899258" w="2899258">
                <a:moveTo>
                  <a:pt x="0" y="2899258"/>
                </a:moveTo>
                <a:lnTo>
                  <a:pt x="2899258" y="2899258"/>
                </a:lnTo>
                <a:lnTo>
                  <a:pt x="2899258" y="0"/>
                </a:lnTo>
                <a:lnTo>
                  <a:pt x="0" y="0"/>
                </a:lnTo>
                <a:lnTo>
                  <a:pt x="0" y="2899258"/>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9"/>
            <a:stretch>
              <a:fillRect l="0" t="0" r="0" b="0"/>
            </a:stretch>
          </a:blipFill>
        </p:spPr>
      </p:sp>
      <p:sp>
        <p:nvSpPr>
          <p:cNvPr name="Freeform 10" id="10"/>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10"/>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18694" y="824089"/>
            <a:ext cx="10898212" cy="1435099"/>
          </a:xfrm>
          <a:prstGeom prst="rect">
            <a:avLst/>
          </a:prstGeom>
        </p:spPr>
        <p:txBody>
          <a:bodyPr anchor="t" rtlCol="false" tIns="0" lIns="0" bIns="0" rIns="0">
            <a:spAutoFit/>
          </a:bodyPr>
          <a:lstStyle/>
          <a:p>
            <a:pPr algn="ctr">
              <a:lnSpc>
                <a:spcPts val="9999"/>
              </a:lnSpc>
            </a:pPr>
            <a:r>
              <a:rPr lang="en-US" b="true" sz="9999">
                <a:solidFill>
                  <a:srgbClr val="FFFFFF"/>
                </a:solidFill>
                <a:latin typeface="Telegraf Ultra-Bold"/>
                <a:ea typeface="Telegraf Ultra-Bold"/>
                <a:cs typeface="Telegraf Ultra-Bold"/>
                <a:sym typeface="Telegraf Ultra-Bold"/>
              </a:rPr>
              <a:t>OUR TEAM</a:t>
            </a:r>
          </a:p>
        </p:txBody>
      </p:sp>
      <p:sp>
        <p:nvSpPr>
          <p:cNvPr name="Freeform 4" id="4"/>
          <p:cNvSpPr/>
          <p:nvPr/>
        </p:nvSpPr>
        <p:spPr>
          <a:xfrm flipH="false" flipV="false" rot="0">
            <a:off x="1028700" y="6156452"/>
            <a:ext cx="3101848" cy="3101848"/>
          </a:xfrm>
          <a:custGeom>
            <a:avLst/>
            <a:gdLst/>
            <a:ahLst/>
            <a:cxnLst/>
            <a:rect r="r" b="b" t="t" l="l"/>
            <a:pathLst>
              <a:path h="3101848" w="3101848">
                <a:moveTo>
                  <a:pt x="0" y="0"/>
                </a:moveTo>
                <a:lnTo>
                  <a:pt x="3101848" y="0"/>
                </a:lnTo>
                <a:lnTo>
                  <a:pt x="3101848" y="3101848"/>
                </a:lnTo>
                <a:lnTo>
                  <a:pt x="0" y="3101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1028700" y="1028700"/>
            <a:ext cx="2899258" cy="2899258"/>
          </a:xfrm>
          <a:custGeom>
            <a:avLst/>
            <a:gdLst/>
            <a:ahLst/>
            <a:cxnLst/>
            <a:rect r="r" b="b" t="t" l="l"/>
            <a:pathLst>
              <a:path h="2899258" w="2899258">
                <a:moveTo>
                  <a:pt x="0" y="2899258"/>
                </a:moveTo>
                <a:lnTo>
                  <a:pt x="2899258" y="2899258"/>
                </a:lnTo>
                <a:lnTo>
                  <a:pt x="2899258" y="0"/>
                </a:lnTo>
                <a:lnTo>
                  <a:pt x="0" y="0"/>
                </a:lnTo>
                <a:lnTo>
                  <a:pt x="0" y="289925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531528" y="1986386"/>
            <a:ext cx="2713090" cy="2713090"/>
            <a:chOff x="0" y="0"/>
            <a:chExt cx="3617453" cy="3617453"/>
          </a:xfrm>
        </p:grpSpPr>
        <p:sp>
          <p:nvSpPr>
            <p:cNvPr name="Freeform 9" id="9"/>
            <p:cNvSpPr/>
            <p:nvPr/>
          </p:nvSpPr>
          <p:spPr>
            <a:xfrm flipH="false" flipV="false" rot="0">
              <a:off x="0" y="0"/>
              <a:ext cx="3617453" cy="3617453"/>
            </a:xfrm>
            <a:custGeom>
              <a:avLst/>
              <a:gdLst/>
              <a:ahLst/>
              <a:cxnLst/>
              <a:rect r="r" b="b" t="t" l="l"/>
              <a:pathLst>
                <a:path h="3617453" w="3617453">
                  <a:moveTo>
                    <a:pt x="0" y="0"/>
                  </a:moveTo>
                  <a:lnTo>
                    <a:pt x="3617453" y="0"/>
                  </a:lnTo>
                  <a:lnTo>
                    <a:pt x="3617453" y="3617453"/>
                  </a:lnTo>
                  <a:lnTo>
                    <a:pt x="0" y="3617453"/>
                  </a:lnTo>
                  <a:lnTo>
                    <a:pt x="0" y="0"/>
                  </a:lnTo>
                  <a:close/>
                </a:path>
              </a:pathLst>
            </a:custGeom>
            <a:blipFill>
              <a:blip r:embed="rId7"/>
              <a:stretch>
                <a:fillRect l="0" t="0" r="0" b="0"/>
              </a:stretch>
            </a:blipFill>
          </p:spPr>
        </p:sp>
        <p:grpSp>
          <p:nvGrpSpPr>
            <p:cNvPr name="Group 10" id="10"/>
            <p:cNvGrpSpPr/>
            <p:nvPr/>
          </p:nvGrpSpPr>
          <p:grpSpPr>
            <a:xfrm rot="0">
              <a:off x="361135" y="361135"/>
              <a:ext cx="2895184" cy="289518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38888" r="0" b="-38888"/>
                </a:stretch>
              </a:blipFill>
            </p:spPr>
          </p:sp>
        </p:grpSp>
      </p:grpSp>
      <p:sp>
        <p:nvSpPr>
          <p:cNvPr name="Freeform 12" id="12"/>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9"/>
            <a:stretch>
              <a:fillRect l="0" t="0" r="0" b="0"/>
            </a:stretch>
          </a:blipFill>
        </p:spPr>
      </p:sp>
      <p:sp>
        <p:nvSpPr>
          <p:cNvPr name="TextBox 13" id="13"/>
          <p:cNvSpPr txBox="true"/>
          <p:nvPr/>
        </p:nvSpPr>
        <p:spPr>
          <a:xfrm rot="0">
            <a:off x="12258600" y="5791429"/>
            <a:ext cx="3993334" cy="430849"/>
          </a:xfrm>
          <a:prstGeom prst="rect">
            <a:avLst/>
          </a:prstGeom>
        </p:spPr>
        <p:txBody>
          <a:bodyPr anchor="t" rtlCol="false" tIns="0" lIns="0" bIns="0" rIns="0">
            <a:spAutoFit/>
          </a:bodyPr>
          <a:lstStyle/>
          <a:p>
            <a:pPr algn="ctr">
              <a:lnSpc>
                <a:spcPts val="2991"/>
              </a:lnSpc>
            </a:pPr>
            <a:r>
              <a:rPr lang="en-US" sz="2991">
                <a:solidFill>
                  <a:srgbClr val="FFFFFF"/>
                </a:solidFill>
                <a:latin typeface="Telegraf"/>
                <a:ea typeface="Telegraf"/>
                <a:cs typeface="Telegraf"/>
                <a:sym typeface="Telegraf"/>
              </a:rPr>
              <a:t>Arun pandiyan S</a:t>
            </a:r>
          </a:p>
        </p:txBody>
      </p:sp>
      <p:sp>
        <p:nvSpPr>
          <p:cNvPr name="TextBox 14" id="14"/>
          <p:cNvSpPr txBox="true"/>
          <p:nvPr/>
        </p:nvSpPr>
        <p:spPr>
          <a:xfrm rot="0">
            <a:off x="1622027" y="5848579"/>
            <a:ext cx="3993334" cy="430849"/>
          </a:xfrm>
          <a:prstGeom prst="rect">
            <a:avLst/>
          </a:prstGeom>
        </p:spPr>
        <p:txBody>
          <a:bodyPr anchor="t" rtlCol="false" tIns="0" lIns="0" bIns="0" rIns="0">
            <a:spAutoFit/>
          </a:bodyPr>
          <a:lstStyle/>
          <a:p>
            <a:pPr algn="ctr">
              <a:lnSpc>
                <a:spcPts val="2991"/>
              </a:lnSpc>
            </a:pPr>
            <a:r>
              <a:rPr lang="en-US" sz="2991">
                <a:solidFill>
                  <a:srgbClr val="FFFFFF"/>
                </a:solidFill>
                <a:latin typeface="Telegraf"/>
                <a:ea typeface="Telegraf"/>
                <a:cs typeface="Telegraf"/>
                <a:sym typeface="Telegraf"/>
              </a:rPr>
              <a:t>Prathosh P</a:t>
            </a:r>
          </a:p>
        </p:txBody>
      </p:sp>
      <p:sp>
        <p:nvSpPr>
          <p:cNvPr name="TextBox 15" id="15"/>
          <p:cNvSpPr txBox="true"/>
          <p:nvPr/>
        </p:nvSpPr>
        <p:spPr>
          <a:xfrm rot="0">
            <a:off x="6958081" y="4889976"/>
            <a:ext cx="3993334" cy="430849"/>
          </a:xfrm>
          <a:prstGeom prst="rect">
            <a:avLst/>
          </a:prstGeom>
        </p:spPr>
        <p:txBody>
          <a:bodyPr anchor="t" rtlCol="false" tIns="0" lIns="0" bIns="0" rIns="0">
            <a:spAutoFit/>
          </a:bodyPr>
          <a:lstStyle/>
          <a:p>
            <a:pPr algn="ctr">
              <a:lnSpc>
                <a:spcPts val="2991"/>
              </a:lnSpc>
            </a:pPr>
            <a:r>
              <a:rPr lang="en-US" sz="2991">
                <a:solidFill>
                  <a:srgbClr val="FFFFFF"/>
                </a:solidFill>
                <a:latin typeface="Telegraf"/>
                <a:ea typeface="Telegraf"/>
                <a:cs typeface="Telegraf"/>
                <a:sym typeface="Telegraf"/>
              </a:rPr>
              <a:t>Mathiyazhagan T</a:t>
            </a:r>
          </a:p>
        </p:txBody>
      </p:sp>
      <p:sp>
        <p:nvSpPr>
          <p:cNvPr name="Freeform 16" id="16"/>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10"/>
            <a:stretch>
              <a:fillRect l="0" t="0" r="0" b="0"/>
            </a:stretch>
          </a:blipFill>
        </p:spPr>
      </p:sp>
      <p:grpSp>
        <p:nvGrpSpPr>
          <p:cNvPr name="Group 17" id="17"/>
          <p:cNvGrpSpPr/>
          <p:nvPr/>
        </p:nvGrpSpPr>
        <p:grpSpPr>
          <a:xfrm rot="0">
            <a:off x="2203161" y="3078339"/>
            <a:ext cx="2713090" cy="2713090"/>
            <a:chOff x="0" y="0"/>
            <a:chExt cx="3617453" cy="3617453"/>
          </a:xfrm>
        </p:grpSpPr>
        <p:sp>
          <p:nvSpPr>
            <p:cNvPr name="Freeform 18" id="18"/>
            <p:cNvSpPr/>
            <p:nvPr/>
          </p:nvSpPr>
          <p:spPr>
            <a:xfrm flipH="false" flipV="false" rot="0">
              <a:off x="0" y="0"/>
              <a:ext cx="3617453" cy="3617453"/>
            </a:xfrm>
            <a:custGeom>
              <a:avLst/>
              <a:gdLst/>
              <a:ahLst/>
              <a:cxnLst/>
              <a:rect r="r" b="b" t="t" l="l"/>
              <a:pathLst>
                <a:path h="3617453" w="3617453">
                  <a:moveTo>
                    <a:pt x="0" y="0"/>
                  </a:moveTo>
                  <a:lnTo>
                    <a:pt x="3617453" y="0"/>
                  </a:lnTo>
                  <a:lnTo>
                    <a:pt x="3617453" y="3617453"/>
                  </a:lnTo>
                  <a:lnTo>
                    <a:pt x="0" y="3617453"/>
                  </a:lnTo>
                  <a:lnTo>
                    <a:pt x="0" y="0"/>
                  </a:lnTo>
                  <a:close/>
                </a:path>
              </a:pathLst>
            </a:custGeom>
            <a:blipFill>
              <a:blip r:embed="rId7"/>
              <a:stretch>
                <a:fillRect l="0" t="0" r="0" b="0"/>
              </a:stretch>
            </a:blipFill>
          </p:spPr>
        </p:sp>
        <p:grpSp>
          <p:nvGrpSpPr>
            <p:cNvPr name="Group 19" id="19"/>
            <p:cNvGrpSpPr/>
            <p:nvPr/>
          </p:nvGrpSpPr>
          <p:grpSpPr>
            <a:xfrm rot="0">
              <a:off x="361135" y="361135"/>
              <a:ext cx="2895184" cy="289518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2050" r="0" b="-26520"/>
                </a:stretch>
              </a:blipFill>
            </p:spPr>
          </p:sp>
        </p:grpSp>
      </p:grpSp>
      <p:grpSp>
        <p:nvGrpSpPr>
          <p:cNvPr name="Group 21" id="21"/>
          <p:cNvGrpSpPr/>
          <p:nvPr/>
        </p:nvGrpSpPr>
        <p:grpSpPr>
          <a:xfrm rot="0">
            <a:off x="12800907" y="3019246"/>
            <a:ext cx="2713090" cy="2713090"/>
            <a:chOff x="0" y="0"/>
            <a:chExt cx="3617453" cy="3617453"/>
          </a:xfrm>
        </p:grpSpPr>
        <p:sp>
          <p:nvSpPr>
            <p:cNvPr name="Freeform 22" id="22"/>
            <p:cNvSpPr/>
            <p:nvPr/>
          </p:nvSpPr>
          <p:spPr>
            <a:xfrm flipH="false" flipV="false" rot="0">
              <a:off x="0" y="0"/>
              <a:ext cx="3617453" cy="3617453"/>
            </a:xfrm>
            <a:custGeom>
              <a:avLst/>
              <a:gdLst/>
              <a:ahLst/>
              <a:cxnLst/>
              <a:rect r="r" b="b" t="t" l="l"/>
              <a:pathLst>
                <a:path h="3617453" w="3617453">
                  <a:moveTo>
                    <a:pt x="0" y="0"/>
                  </a:moveTo>
                  <a:lnTo>
                    <a:pt x="3617453" y="0"/>
                  </a:lnTo>
                  <a:lnTo>
                    <a:pt x="3617453" y="3617453"/>
                  </a:lnTo>
                  <a:lnTo>
                    <a:pt x="0" y="3617453"/>
                  </a:lnTo>
                  <a:lnTo>
                    <a:pt x="0" y="0"/>
                  </a:lnTo>
                  <a:close/>
                </a:path>
              </a:pathLst>
            </a:custGeom>
            <a:blipFill>
              <a:blip r:embed="rId7"/>
              <a:stretch>
                <a:fillRect l="0" t="0" r="0" b="0"/>
              </a:stretch>
            </a:blipFill>
          </p:spPr>
        </p:sp>
        <p:grpSp>
          <p:nvGrpSpPr>
            <p:cNvPr name="Group 23" id="23"/>
            <p:cNvGrpSpPr/>
            <p:nvPr/>
          </p:nvGrpSpPr>
          <p:grpSpPr>
            <a:xfrm rot="0">
              <a:off x="361135" y="361135"/>
              <a:ext cx="2895184" cy="289518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21989" r="0" b="-21989"/>
                </a:stretch>
              </a:blipFill>
            </p:spPr>
          </p:sp>
        </p:grpSp>
      </p:grpSp>
      <p:grpSp>
        <p:nvGrpSpPr>
          <p:cNvPr name="Group 25" id="25"/>
          <p:cNvGrpSpPr/>
          <p:nvPr/>
        </p:nvGrpSpPr>
        <p:grpSpPr>
          <a:xfrm rot="0">
            <a:off x="7787455" y="6203227"/>
            <a:ext cx="2713090" cy="2713090"/>
            <a:chOff x="0" y="0"/>
            <a:chExt cx="3617453" cy="3617453"/>
          </a:xfrm>
        </p:grpSpPr>
        <p:sp>
          <p:nvSpPr>
            <p:cNvPr name="Freeform 26" id="26"/>
            <p:cNvSpPr/>
            <p:nvPr/>
          </p:nvSpPr>
          <p:spPr>
            <a:xfrm flipH="false" flipV="false" rot="0">
              <a:off x="0" y="0"/>
              <a:ext cx="3617453" cy="3617453"/>
            </a:xfrm>
            <a:custGeom>
              <a:avLst/>
              <a:gdLst/>
              <a:ahLst/>
              <a:cxnLst/>
              <a:rect r="r" b="b" t="t" l="l"/>
              <a:pathLst>
                <a:path h="3617453" w="3617453">
                  <a:moveTo>
                    <a:pt x="0" y="0"/>
                  </a:moveTo>
                  <a:lnTo>
                    <a:pt x="3617453" y="0"/>
                  </a:lnTo>
                  <a:lnTo>
                    <a:pt x="3617453" y="3617453"/>
                  </a:lnTo>
                  <a:lnTo>
                    <a:pt x="0" y="3617453"/>
                  </a:lnTo>
                  <a:lnTo>
                    <a:pt x="0" y="0"/>
                  </a:lnTo>
                  <a:close/>
                </a:path>
              </a:pathLst>
            </a:custGeom>
            <a:blipFill>
              <a:blip r:embed="rId7"/>
              <a:stretch>
                <a:fillRect l="0" t="0" r="0" b="0"/>
              </a:stretch>
            </a:blipFill>
          </p:spPr>
        </p:sp>
        <p:grpSp>
          <p:nvGrpSpPr>
            <p:cNvPr name="Group 27" id="27"/>
            <p:cNvGrpSpPr/>
            <p:nvPr/>
          </p:nvGrpSpPr>
          <p:grpSpPr>
            <a:xfrm rot="0">
              <a:off x="361135" y="361135"/>
              <a:ext cx="2895184" cy="289518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0" t="0" r="0" b="-28617"/>
                </a:stretch>
              </a:blipFill>
            </p:spPr>
          </p:sp>
        </p:grpSp>
      </p:grpSp>
      <p:sp>
        <p:nvSpPr>
          <p:cNvPr name="TextBox 29" id="29"/>
          <p:cNvSpPr txBox="true"/>
          <p:nvPr/>
        </p:nvSpPr>
        <p:spPr>
          <a:xfrm rot="0">
            <a:off x="7248628" y="9277350"/>
            <a:ext cx="3993334" cy="430849"/>
          </a:xfrm>
          <a:prstGeom prst="rect">
            <a:avLst/>
          </a:prstGeom>
        </p:spPr>
        <p:txBody>
          <a:bodyPr anchor="t" rtlCol="false" tIns="0" lIns="0" bIns="0" rIns="0">
            <a:spAutoFit/>
          </a:bodyPr>
          <a:lstStyle/>
          <a:p>
            <a:pPr algn="ctr">
              <a:lnSpc>
                <a:spcPts val="2991"/>
              </a:lnSpc>
            </a:pPr>
            <a:r>
              <a:rPr lang="en-US" sz="2991">
                <a:solidFill>
                  <a:srgbClr val="FFFFFF"/>
                </a:solidFill>
                <a:latin typeface="Telegraf"/>
                <a:ea typeface="Telegraf"/>
                <a:cs typeface="Telegraf"/>
                <a:sym typeface="Telegraf"/>
              </a:rPr>
              <a:t>Vishnu Dharshan 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0">
            <a:off x="15146338" y="866775"/>
            <a:ext cx="2455862" cy="2455862"/>
          </a:xfrm>
          <a:custGeom>
            <a:avLst/>
            <a:gdLst/>
            <a:ahLst/>
            <a:cxnLst/>
            <a:rect r="r" b="b" t="t" l="l"/>
            <a:pathLst>
              <a:path h="2455862" w="2455862">
                <a:moveTo>
                  <a:pt x="2455862" y="2455862"/>
                </a:moveTo>
                <a:lnTo>
                  <a:pt x="0" y="2455862"/>
                </a:lnTo>
                <a:lnTo>
                  <a:pt x="0" y="0"/>
                </a:lnTo>
                <a:lnTo>
                  <a:pt x="2455862" y="0"/>
                </a:lnTo>
                <a:lnTo>
                  <a:pt x="2455862" y="24558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6853" y="7090982"/>
            <a:ext cx="2291143" cy="2291143"/>
          </a:xfrm>
          <a:custGeom>
            <a:avLst/>
            <a:gdLst/>
            <a:ahLst/>
            <a:cxnLst/>
            <a:rect r="r" b="b" t="t" l="l"/>
            <a:pathLst>
              <a:path h="2291143" w="2291143">
                <a:moveTo>
                  <a:pt x="0" y="0"/>
                </a:moveTo>
                <a:lnTo>
                  <a:pt x="2291144" y="0"/>
                </a:lnTo>
                <a:lnTo>
                  <a:pt x="2291144" y="2291143"/>
                </a:lnTo>
                <a:lnTo>
                  <a:pt x="0" y="2291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5406307" y="6967157"/>
            <a:ext cx="2291143" cy="2291143"/>
          </a:xfrm>
          <a:custGeom>
            <a:avLst/>
            <a:gdLst/>
            <a:ahLst/>
            <a:cxnLst/>
            <a:rect r="r" b="b" t="t" l="l"/>
            <a:pathLst>
              <a:path h="2291143" w="2291143">
                <a:moveTo>
                  <a:pt x="2291143" y="0"/>
                </a:moveTo>
                <a:lnTo>
                  <a:pt x="0" y="0"/>
                </a:lnTo>
                <a:lnTo>
                  <a:pt x="0" y="2291143"/>
                </a:lnTo>
                <a:lnTo>
                  <a:pt x="2291143" y="2291143"/>
                </a:lnTo>
                <a:lnTo>
                  <a:pt x="229114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7"/>
            <a:stretch>
              <a:fillRect l="0" t="0" r="0" b="0"/>
            </a:stretch>
          </a:blipFill>
        </p:spPr>
      </p:sp>
      <p:sp>
        <p:nvSpPr>
          <p:cNvPr name="Freeform 7" id="7"/>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8"/>
            <a:stretch>
              <a:fillRect l="0" t="0" r="0" b="0"/>
            </a:stretch>
          </a:blipFill>
        </p:spPr>
      </p:sp>
      <p:grpSp>
        <p:nvGrpSpPr>
          <p:cNvPr name="Group 8" id="8"/>
          <p:cNvGrpSpPr/>
          <p:nvPr/>
        </p:nvGrpSpPr>
        <p:grpSpPr>
          <a:xfrm rot="0">
            <a:off x="11211043" y="2613897"/>
            <a:ext cx="5498831" cy="5498831"/>
            <a:chOff x="0" y="0"/>
            <a:chExt cx="7331775" cy="7331775"/>
          </a:xfrm>
        </p:grpSpPr>
        <p:sp>
          <p:nvSpPr>
            <p:cNvPr name="Freeform 9" id="9"/>
            <p:cNvSpPr/>
            <p:nvPr/>
          </p:nvSpPr>
          <p:spPr>
            <a:xfrm flipH="false" flipV="false" rot="0">
              <a:off x="0" y="0"/>
              <a:ext cx="7331775" cy="7331775"/>
            </a:xfrm>
            <a:custGeom>
              <a:avLst/>
              <a:gdLst/>
              <a:ahLst/>
              <a:cxnLst/>
              <a:rect r="r" b="b" t="t" l="l"/>
              <a:pathLst>
                <a:path h="7331775" w="7331775">
                  <a:moveTo>
                    <a:pt x="0" y="0"/>
                  </a:moveTo>
                  <a:lnTo>
                    <a:pt x="7331775" y="0"/>
                  </a:lnTo>
                  <a:lnTo>
                    <a:pt x="7331775" y="7331775"/>
                  </a:lnTo>
                  <a:lnTo>
                    <a:pt x="0" y="7331775"/>
                  </a:lnTo>
                  <a:lnTo>
                    <a:pt x="0" y="0"/>
                  </a:lnTo>
                  <a:close/>
                </a:path>
              </a:pathLst>
            </a:custGeom>
            <a:blipFill>
              <a:blip r:embed="rId9"/>
              <a:stretch>
                <a:fillRect l="0" t="0" r="0" b="0"/>
              </a:stretch>
            </a:blipFill>
          </p:spPr>
        </p:sp>
        <p:grpSp>
          <p:nvGrpSpPr>
            <p:cNvPr name="Group 10" id="10"/>
            <p:cNvGrpSpPr/>
            <p:nvPr/>
          </p:nvGrpSpPr>
          <p:grpSpPr>
            <a:xfrm rot="0">
              <a:off x="841142" y="808032"/>
              <a:ext cx="5649490" cy="56494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5046" t="0" r="-25046" b="0"/>
                </a:stretch>
              </a:blipFill>
            </p:spPr>
          </p:sp>
        </p:grpSp>
      </p:grpSp>
      <p:sp>
        <p:nvSpPr>
          <p:cNvPr name="TextBox 12" id="12"/>
          <p:cNvSpPr txBox="true"/>
          <p:nvPr/>
        </p:nvSpPr>
        <p:spPr>
          <a:xfrm rot="0">
            <a:off x="1269282" y="1742276"/>
            <a:ext cx="7693527" cy="1076335"/>
          </a:xfrm>
          <a:prstGeom prst="rect">
            <a:avLst/>
          </a:prstGeom>
        </p:spPr>
        <p:txBody>
          <a:bodyPr anchor="t" rtlCol="false" tIns="0" lIns="0" bIns="0" rIns="0">
            <a:spAutoFit/>
          </a:bodyPr>
          <a:lstStyle/>
          <a:p>
            <a:pPr algn="l">
              <a:lnSpc>
                <a:spcPts val="7500"/>
              </a:lnSpc>
            </a:pPr>
            <a:r>
              <a:rPr lang="en-US" sz="7500" b="true">
                <a:solidFill>
                  <a:srgbClr val="FFFFFF"/>
                </a:solidFill>
                <a:latin typeface="Telegraf Bold"/>
                <a:ea typeface="Telegraf Bold"/>
                <a:cs typeface="Telegraf Bold"/>
                <a:sym typeface="Telegraf Bold"/>
              </a:rPr>
              <a:t>PROBLEM :</a:t>
            </a:r>
          </a:p>
        </p:txBody>
      </p:sp>
      <p:sp>
        <p:nvSpPr>
          <p:cNvPr name="TextBox 13" id="13"/>
          <p:cNvSpPr txBox="true"/>
          <p:nvPr/>
        </p:nvSpPr>
        <p:spPr>
          <a:xfrm rot="0">
            <a:off x="1259757" y="3313112"/>
            <a:ext cx="9951286" cy="5372100"/>
          </a:xfrm>
          <a:prstGeom prst="rect">
            <a:avLst/>
          </a:prstGeom>
        </p:spPr>
        <p:txBody>
          <a:bodyPr anchor="t" rtlCol="false" tIns="0" lIns="0" bIns="0" rIns="0">
            <a:spAutoFit/>
          </a:bodyPr>
          <a:lstStyle/>
          <a:p>
            <a:pPr algn="just">
              <a:lnSpc>
                <a:spcPts val="3299"/>
              </a:lnSpc>
            </a:pPr>
            <a:r>
              <a:rPr lang="en-US" sz="2999">
                <a:solidFill>
                  <a:srgbClr val="FFFFFF"/>
                </a:solidFill>
                <a:latin typeface="Telegraf"/>
                <a:ea typeface="Telegraf"/>
                <a:cs typeface="Telegraf"/>
                <a:sym typeface="Telegraf"/>
              </a:rPr>
              <a:t>The world is generating information every second — from breaking news and team updates to sensor and market data. Traditional AI assistants, however, rely on static, outdated datasets that fail to reflect real-time changes. This creates a gap between what’s actually happening and what AI can respond with. As a result, teams face delays in knowledge sharing, while critical industries risk costly errors due to slow or outdated insights. Users often feel frustrated, misinformed, and left behind. The core problem is that AI is not keeping pace with the speed of human needs and real-time data.</a:t>
            </a:r>
          </a:p>
          <a:p>
            <a:pPr algn="just">
              <a:lnSpc>
                <a:spcPts val="32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0">
            <a:off x="14803438" y="1028700"/>
            <a:ext cx="2455862" cy="2455862"/>
          </a:xfrm>
          <a:custGeom>
            <a:avLst/>
            <a:gdLst/>
            <a:ahLst/>
            <a:cxnLst/>
            <a:rect r="r" b="b" t="t" l="l"/>
            <a:pathLst>
              <a:path h="2455862" w="2455862">
                <a:moveTo>
                  <a:pt x="2455862" y="2455862"/>
                </a:moveTo>
                <a:lnTo>
                  <a:pt x="0" y="2455862"/>
                </a:lnTo>
                <a:lnTo>
                  <a:pt x="0" y="0"/>
                </a:lnTo>
                <a:lnTo>
                  <a:pt x="2455862" y="0"/>
                </a:lnTo>
                <a:lnTo>
                  <a:pt x="2455862" y="24558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6967157"/>
            <a:ext cx="2291143" cy="2291143"/>
          </a:xfrm>
          <a:custGeom>
            <a:avLst/>
            <a:gdLst/>
            <a:ahLst/>
            <a:cxnLst/>
            <a:rect r="r" b="b" t="t" l="l"/>
            <a:pathLst>
              <a:path h="2291143" w="2291143">
                <a:moveTo>
                  <a:pt x="0" y="0"/>
                </a:moveTo>
                <a:lnTo>
                  <a:pt x="2291143" y="0"/>
                </a:lnTo>
                <a:lnTo>
                  <a:pt x="2291143" y="2291143"/>
                </a:lnTo>
                <a:lnTo>
                  <a:pt x="0" y="2291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4968157" y="6967157"/>
            <a:ext cx="2291143" cy="2291143"/>
          </a:xfrm>
          <a:custGeom>
            <a:avLst/>
            <a:gdLst/>
            <a:ahLst/>
            <a:cxnLst/>
            <a:rect r="r" b="b" t="t" l="l"/>
            <a:pathLst>
              <a:path h="2291143" w="2291143">
                <a:moveTo>
                  <a:pt x="2291143" y="0"/>
                </a:moveTo>
                <a:lnTo>
                  <a:pt x="0" y="0"/>
                </a:lnTo>
                <a:lnTo>
                  <a:pt x="0" y="2291143"/>
                </a:lnTo>
                <a:lnTo>
                  <a:pt x="2291143" y="2291143"/>
                </a:lnTo>
                <a:lnTo>
                  <a:pt x="2291143"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1875088" y="2451394"/>
            <a:ext cx="5384212" cy="5384212"/>
            <a:chOff x="0" y="0"/>
            <a:chExt cx="7178950" cy="7178950"/>
          </a:xfrm>
        </p:grpSpPr>
        <p:sp>
          <p:nvSpPr>
            <p:cNvPr name="Freeform 7" id="7"/>
            <p:cNvSpPr/>
            <p:nvPr/>
          </p:nvSpPr>
          <p:spPr>
            <a:xfrm flipH="false" flipV="false" rot="0">
              <a:off x="0" y="0"/>
              <a:ext cx="7178950" cy="7178950"/>
            </a:xfrm>
            <a:custGeom>
              <a:avLst/>
              <a:gdLst/>
              <a:ahLst/>
              <a:cxnLst/>
              <a:rect r="r" b="b" t="t" l="l"/>
              <a:pathLst>
                <a:path h="7178950" w="7178950">
                  <a:moveTo>
                    <a:pt x="0" y="0"/>
                  </a:moveTo>
                  <a:lnTo>
                    <a:pt x="7178950" y="0"/>
                  </a:lnTo>
                  <a:lnTo>
                    <a:pt x="7178950" y="7178950"/>
                  </a:lnTo>
                  <a:lnTo>
                    <a:pt x="0" y="7178950"/>
                  </a:lnTo>
                  <a:lnTo>
                    <a:pt x="0" y="0"/>
                  </a:lnTo>
                  <a:close/>
                </a:path>
              </a:pathLst>
            </a:custGeom>
            <a:blipFill>
              <a:blip r:embed="rId7"/>
              <a:stretch>
                <a:fillRect l="0" t="0" r="0" b="0"/>
              </a:stretch>
            </a:blipFill>
          </p:spPr>
        </p:sp>
        <p:grpSp>
          <p:nvGrpSpPr>
            <p:cNvPr name="Group 8" id="8"/>
            <p:cNvGrpSpPr/>
            <p:nvPr/>
          </p:nvGrpSpPr>
          <p:grpSpPr>
            <a:xfrm rot="0">
              <a:off x="716683" y="716683"/>
              <a:ext cx="5745584" cy="57455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5373" t="0" r="-34720" b="0"/>
                </a:stretch>
              </a:blipFill>
            </p:spPr>
          </p:sp>
        </p:grpSp>
      </p:grpSp>
      <p:sp>
        <p:nvSpPr>
          <p:cNvPr name="TextBox 10" id="10"/>
          <p:cNvSpPr txBox="true"/>
          <p:nvPr/>
        </p:nvSpPr>
        <p:spPr>
          <a:xfrm rot="0">
            <a:off x="1028700" y="1085850"/>
            <a:ext cx="8663302" cy="948690"/>
          </a:xfrm>
          <a:prstGeom prst="rect">
            <a:avLst/>
          </a:prstGeom>
        </p:spPr>
        <p:txBody>
          <a:bodyPr anchor="t" rtlCol="false" tIns="0" lIns="0" bIns="0" rIns="0">
            <a:spAutoFit/>
          </a:bodyPr>
          <a:lstStyle/>
          <a:p>
            <a:pPr algn="l">
              <a:lnSpc>
                <a:spcPts val="6600"/>
              </a:lnSpc>
            </a:pPr>
            <a:r>
              <a:rPr lang="en-US" sz="6600" b="true">
                <a:solidFill>
                  <a:srgbClr val="FFFFFF"/>
                </a:solidFill>
                <a:latin typeface="Telegraf Bold"/>
                <a:ea typeface="Telegraf Bold"/>
                <a:cs typeface="Telegraf Bold"/>
                <a:sym typeface="Telegraf Bold"/>
              </a:rPr>
              <a:t>EMPATHY</a:t>
            </a:r>
          </a:p>
        </p:txBody>
      </p:sp>
      <p:sp>
        <p:nvSpPr>
          <p:cNvPr name="TextBox 11" id="11"/>
          <p:cNvSpPr txBox="true"/>
          <p:nvPr/>
        </p:nvSpPr>
        <p:spPr>
          <a:xfrm rot="0">
            <a:off x="1941625" y="6020086"/>
            <a:ext cx="10536550" cy="2240915"/>
          </a:xfrm>
          <a:prstGeom prst="rect">
            <a:avLst/>
          </a:prstGeom>
        </p:spPr>
        <p:txBody>
          <a:bodyPr anchor="t" rtlCol="false" tIns="0" lIns="0" bIns="0" rIns="0">
            <a:spAutoFit/>
          </a:bodyPr>
          <a:lstStyle/>
          <a:p>
            <a:pPr algn="just" marL="690877" indent="-345439" lvl="1">
              <a:lnSpc>
                <a:spcPts val="3519"/>
              </a:lnSpc>
              <a:buFont typeface="Arial"/>
              <a:buChar char="•"/>
            </a:pPr>
            <a:r>
              <a:rPr lang="en-US" sz="3199">
                <a:solidFill>
                  <a:srgbClr val="FFFFFF"/>
                </a:solidFill>
                <a:latin typeface="Telegraf"/>
                <a:ea typeface="Telegraf"/>
                <a:cs typeface="Telegraf"/>
                <a:sym typeface="Telegraf"/>
              </a:rPr>
              <a:t>People drown in fast-changing information.</a:t>
            </a:r>
          </a:p>
          <a:p>
            <a:pPr algn="just" marL="690877" indent="-345439" lvl="1">
              <a:lnSpc>
                <a:spcPts val="3519"/>
              </a:lnSpc>
              <a:buFont typeface="Arial"/>
              <a:buChar char="•"/>
            </a:pPr>
            <a:r>
              <a:rPr lang="en-US" sz="3199">
                <a:solidFill>
                  <a:srgbClr val="FFFFFF"/>
                </a:solidFill>
                <a:latin typeface="Telegraf"/>
                <a:ea typeface="Telegraf"/>
                <a:cs typeface="Telegraf"/>
                <a:sym typeface="Telegraf"/>
              </a:rPr>
              <a:t>AI assistants rely on outdated, static data.</a:t>
            </a:r>
          </a:p>
          <a:p>
            <a:pPr algn="just" marL="690877" indent="-345439" lvl="1">
              <a:lnSpc>
                <a:spcPts val="3519"/>
              </a:lnSpc>
              <a:buFont typeface="Arial"/>
              <a:buChar char="•"/>
            </a:pPr>
            <a:r>
              <a:rPr lang="en-US" sz="3199">
                <a:solidFill>
                  <a:srgbClr val="FFFFFF"/>
                </a:solidFill>
                <a:latin typeface="Telegraf"/>
                <a:ea typeface="Telegraf"/>
                <a:cs typeface="Telegraf"/>
                <a:sym typeface="Telegraf"/>
              </a:rPr>
              <a:t>Knowledge sharing is delayed across teams.</a:t>
            </a:r>
          </a:p>
          <a:p>
            <a:pPr algn="just" marL="690877" indent="-345439" lvl="1">
              <a:lnSpc>
                <a:spcPts val="3519"/>
              </a:lnSpc>
              <a:buFont typeface="Arial"/>
              <a:buChar char="•"/>
            </a:pPr>
            <a:r>
              <a:rPr lang="en-US" sz="3199">
                <a:solidFill>
                  <a:srgbClr val="FFFFFF"/>
                </a:solidFill>
                <a:latin typeface="Telegraf"/>
                <a:ea typeface="Telegraf"/>
                <a:cs typeface="Telegraf"/>
                <a:sym typeface="Telegraf"/>
              </a:rPr>
              <a:t>In critical fields, even minutes of lag cause big risks.</a:t>
            </a:r>
          </a:p>
          <a:p>
            <a:pPr algn="just" marL="690877" indent="-345439" lvl="1">
              <a:lnSpc>
                <a:spcPts val="3519"/>
              </a:lnSpc>
              <a:buFont typeface="Arial"/>
              <a:buChar char="•"/>
            </a:pPr>
            <a:r>
              <a:rPr lang="en-US" sz="3199">
                <a:solidFill>
                  <a:srgbClr val="FFFFFF"/>
                </a:solidFill>
                <a:latin typeface="Telegraf"/>
                <a:ea typeface="Telegraf"/>
                <a:cs typeface="Telegraf"/>
                <a:sym typeface="Telegraf"/>
              </a:rPr>
              <a:t>Users feel frustrated, misinformed, and left behind.</a:t>
            </a:r>
          </a:p>
        </p:txBody>
      </p:sp>
      <p:sp>
        <p:nvSpPr>
          <p:cNvPr name="Freeform 12" id="12"/>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9"/>
            <a:stretch>
              <a:fillRect l="0" t="0" r="0" b="0"/>
            </a:stretch>
          </a:blipFill>
        </p:spPr>
      </p:sp>
      <p:sp>
        <p:nvSpPr>
          <p:cNvPr name="Freeform 13" id="13"/>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10"/>
            <a:stretch>
              <a:fillRect l="0" t="0" r="0" b="0"/>
            </a:stretch>
          </a:blipFill>
        </p:spPr>
      </p:sp>
      <p:sp>
        <p:nvSpPr>
          <p:cNvPr name="TextBox 14" id="14"/>
          <p:cNvSpPr txBox="true"/>
          <p:nvPr/>
        </p:nvSpPr>
        <p:spPr>
          <a:xfrm rot="0">
            <a:off x="1028700" y="2247106"/>
            <a:ext cx="10536550" cy="3555365"/>
          </a:xfrm>
          <a:prstGeom prst="rect">
            <a:avLst/>
          </a:prstGeom>
        </p:spPr>
        <p:txBody>
          <a:bodyPr anchor="t" rtlCol="false" tIns="0" lIns="0" bIns="0" rIns="0">
            <a:spAutoFit/>
          </a:bodyPr>
          <a:lstStyle/>
          <a:p>
            <a:pPr algn="just">
              <a:lnSpc>
                <a:spcPts val="3519"/>
              </a:lnSpc>
            </a:pPr>
            <a:r>
              <a:rPr lang="en-US" sz="3199">
                <a:solidFill>
                  <a:srgbClr val="FFFFFF"/>
                </a:solidFill>
                <a:latin typeface="Telegraf"/>
                <a:ea typeface="Telegraf"/>
                <a:cs typeface="Telegraf"/>
                <a:sym typeface="Telegraf"/>
              </a:rPr>
              <a:t>Today, information changes every second — from breaking news and team updates to sensor readings and market data.</a:t>
            </a:r>
          </a:p>
          <a:p>
            <a:pPr algn="just">
              <a:lnSpc>
                <a:spcPts val="3519"/>
              </a:lnSpc>
            </a:pPr>
            <a:r>
              <a:rPr lang="en-US" sz="3199">
                <a:solidFill>
                  <a:srgbClr val="FFFFFF"/>
                </a:solidFill>
                <a:latin typeface="Telegraf"/>
                <a:ea typeface="Telegraf"/>
                <a:cs typeface="Telegraf"/>
                <a:sym typeface="Telegraf"/>
              </a:rPr>
              <a:t> But most AI systems and dashboards rely on static datasets that don’t update in real time.</a:t>
            </a:r>
          </a:p>
          <a:p>
            <a:pPr algn="just">
              <a:lnSpc>
                <a:spcPts val="3519"/>
              </a:lnSpc>
            </a:pPr>
            <a:r>
              <a:rPr lang="en-US" sz="3199">
                <a:solidFill>
                  <a:srgbClr val="FFFFFF"/>
                </a:solidFill>
                <a:latin typeface="Telegraf"/>
                <a:ea typeface="Telegraf"/>
                <a:cs typeface="Telegraf"/>
                <a:sym typeface="Telegraf"/>
              </a:rPr>
              <a:t> This creates a gap between reality and the AI’s knowledge, leading to delays, misinformation, and poor decision-making.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476425" y="1652115"/>
            <a:ext cx="13335150" cy="6982769"/>
          </a:xfrm>
          <a:custGeom>
            <a:avLst/>
            <a:gdLst/>
            <a:ahLst/>
            <a:cxnLst/>
            <a:rect r="r" b="b" t="t" l="l"/>
            <a:pathLst>
              <a:path h="6982769" w="13335150">
                <a:moveTo>
                  <a:pt x="0" y="0"/>
                </a:moveTo>
                <a:lnTo>
                  <a:pt x="13335150" y="0"/>
                </a:lnTo>
                <a:lnTo>
                  <a:pt x="13335150" y="6982770"/>
                </a:lnTo>
                <a:lnTo>
                  <a:pt x="0" y="6982770"/>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6156452"/>
            <a:ext cx="3101848" cy="3101848"/>
          </a:xfrm>
          <a:custGeom>
            <a:avLst/>
            <a:gdLst/>
            <a:ahLst/>
            <a:cxnLst/>
            <a:rect r="r" b="b" t="t" l="l"/>
            <a:pathLst>
              <a:path h="3101848" w="3101848">
                <a:moveTo>
                  <a:pt x="0" y="0"/>
                </a:moveTo>
                <a:lnTo>
                  <a:pt x="3101848" y="0"/>
                </a:lnTo>
                <a:lnTo>
                  <a:pt x="3101848" y="3101848"/>
                </a:lnTo>
                <a:lnTo>
                  <a:pt x="0" y="3101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true" rot="0">
            <a:off x="1028700" y="1028700"/>
            <a:ext cx="2899258" cy="2899258"/>
          </a:xfrm>
          <a:custGeom>
            <a:avLst/>
            <a:gdLst/>
            <a:ahLst/>
            <a:cxnLst/>
            <a:rect r="r" b="b" t="t" l="l"/>
            <a:pathLst>
              <a:path h="2899258" w="2899258">
                <a:moveTo>
                  <a:pt x="0" y="2899258"/>
                </a:moveTo>
                <a:lnTo>
                  <a:pt x="2899258" y="2899258"/>
                </a:lnTo>
                <a:lnTo>
                  <a:pt x="2899258" y="0"/>
                </a:lnTo>
                <a:lnTo>
                  <a:pt x="0" y="0"/>
                </a:lnTo>
                <a:lnTo>
                  <a:pt x="0" y="2899258"/>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966975" y="4334318"/>
            <a:ext cx="650380" cy="809182"/>
          </a:xfrm>
          <a:custGeom>
            <a:avLst/>
            <a:gdLst/>
            <a:ahLst/>
            <a:cxnLst/>
            <a:rect r="r" b="b" t="t" l="l"/>
            <a:pathLst>
              <a:path h="809182" w="650380">
                <a:moveTo>
                  <a:pt x="0" y="0"/>
                </a:moveTo>
                <a:lnTo>
                  <a:pt x="650380" y="0"/>
                </a:lnTo>
                <a:lnTo>
                  <a:pt x="650380" y="809182"/>
                </a:lnTo>
                <a:lnTo>
                  <a:pt x="0" y="809182"/>
                </a:lnTo>
                <a:lnTo>
                  <a:pt x="0" y="0"/>
                </a:lnTo>
                <a:close/>
              </a:path>
            </a:pathLst>
          </a:custGeom>
          <a:blipFill>
            <a:blip r:embed="rId9"/>
            <a:stretch>
              <a:fillRect l="0" t="0" r="0" b="0"/>
            </a:stretch>
          </a:blipFill>
        </p:spPr>
      </p:sp>
      <p:sp>
        <p:nvSpPr>
          <p:cNvPr name="TextBox 9" id="9"/>
          <p:cNvSpPr txBox="true"/>
          <p:nvPr/>
        </p:nvSpPr>
        <p:spPr>
          <a:xfrm rot="0">
            <a:off x="5717208" y="2357754"/>
            <a:ext cx="6853585" cy="1435099"/>
          </a:xfrm>
          <a:prstGeom prst="rect">
            <a:avLst/>
          </a:prstGeom>
        </p:spPr>
        <p:txBody>
          <a:bodyPr anchor="t" rtlCol="false" tIns="0" lIns="0" bIns="0" rIns="0">
            <a:spAutoFit/>
          </a:bodyPr>
          <a:lstStyle/>
          <a:p>
            <a:pPr algn="ctr">
              <a:lnSpc>
                <a:spcPts val="9999"/>
              </a:lnSpc>
            </a:pPr>
            <a:r>
              <a:rPr lang="en-US" b="true" sz="9999">
                <a:solidFill>
                  <a:srgbClr val="FFFFFF"/>
                </a:solidFill>
                <a:latin typeface="Telegraf Bold"/>
                <a:ea typeface="Telegraf Bold"/>
                <a:cs typeface="Telegraf Bold"/>
                <a:sym typeface="Telegraf Bold"/>
              </a:rPr>
              <a:t>DEFINE</a:t>
            </a:r>
          </a:p>
        </p:txBody>
      </p:sp>
      <p:sp>
        <p:nvSpPr>
          <p:cNvPr name="TextBox 10" id="10"/>
          <p:cNvSpPr txBox="true"/>
          <p:nvPr/>
        </p:nvSpPr>
        <p:spPr>
          <a:xfrm rot="0">
            <a:off x="2984592" y="4466463"/>
            <a:ext cx="5465231" cy="3240913"/>
          </a:xfrm>
          <a:prstGeom prst="rect">
            <a:avLst/>
          </a:prstGeom>
        </p:spPr>
        <p:txBody>
          <a:bodyPr anchor="t" rtlCol="false" tIns="0" lIns="0" bIns="0" rIns="0">
            <a:spAutoFit/>
          </a:bodyPr>
          <a:lstStyle/>
          <a:p>
            <a:pPr algn="just" marL="626109" indent="-313054" lvl="1">
              <a:lnSpc>
                <a:spcPts val="3160"/>
              </a:lnSpc>
              <a:buFont typeface="Arial"/>
              <a:buChar char="•"/>
            </a:pPr>
            <a:r>
              <a:rPr lang="en-US" sz="2899">
                <a:solidFill>
                  <a:srgbClr val="FFFFFF"/>
                </a:solidFill>
                <a:latin typeface="Telegraf"/>
                <a:ea typeface="Telegraf"/>
                <a:cs typeface="Telegraf"/>
                <a:sym typeface="Telegraf"/>
              </a:rPr>
              <a:t>Information is changing every second — news, team notes, or sensor updates.</a:t>
            </a:r>
          </a:p>
          <a:p>
            <a:pPr algn="just">
              <a:lnSpc>
                <a:spcPts val="3160"/>
              </a:lnSpc>
            </a:pPr>
          </a:p>
          <a:p>
            <a:pPr algn="just" marL="626109" indent="-313054" lvl="1">
              <a:lnSpc>
                <a:spcPts val="3160"/>
              </a:lnSpc>
              <a:buFont typeface="Arial"/>
              <a:buChar char="•"/>
            </a:pPr>
            <a:r>
              <a:rPr lang="en-US" sz="2899">
                <a:solidFill>
                  <a:srgbClr val="FFFFFF"/>
                </a:solidFill>
                <a:latin typeface="Telegraf"/>
                <a:ea typeface="Telegraf"/>
                <a:cs typeface="Telegraf"/>
                <a:sym typeface="Telegraf"/>
              </a:rPr>
              <a:t>Traditional AI assistants rely on static data and fail to adapt instantly.</a:t>
            </a:r>
          </a:p>
          <a:p>
            <a:pPr algn="just">
              <a:lnSpc>
                <a:spcPts val="3160"/>
              </a:lnSpc>
            </a:pPr>
          </a:p>
        </p:txBody>
      </p:sp>
      <p:sp>
        <p:nvSpPr>
          <p:cNvPr name="TextBox 11" id="11"/>
          <p:cNvSpPr txBox="true"/>
          <p:nvPr/>
        </p:nvSpPr>
        <p:spPr>
          <a:xfrm rot="0">
            <a:off x="9292165" y="4412917"/>
            <a:ext cx="5990431" cy="3640963"/>
          </a:xfrm>
          <a:prstGeom prst="rect">
            <a:avLst/>
          </a:prstGeom>
        </p:spPr>
        <p:txBody>
          <a:bodyPr anchor="t" rtlCol="false" tIns="0" lIns="0" bIns="0" rIns="0">
            <a:spAutoFit/>
          </a:bodyPr>
          <a:lstStyle/>
          <a:p>
            <a:pPr algn="just" marL="626109" indent="-313054" lvl="1">
              <a:lnSpc>
                <a:spcPts val="3160"/>
              </a:lnSpc>
              <a:buFont typeface="Arial"/>
              <a:buChar char="•"/>
            </a:pPr>
            <a:r>
              <a:rPr lang="en-US" sz="2899">
                <a:solidFill>
                  <a:srgbClr val="FFFFFF"/>
                </a:solidFill>
                <a:latin typeface="Telegraf"/>
                <a:ea typeface="Telegraf"/>
                <a:cs typeface="Telegraf"/>
                <a:sym typeface="Telegraf"/>
              </a:rPr>
              <a:t>Users face delays, misinformation, and frustration when AI responses don’t reflect the latest updates.</a:t>
            </a:r>
          </a:p>
          <a:p>
            <a:pPr algn="just">
              <a:lnSpc>
                <a:spcPts val="3160"/>
              </a:lnSpc>
            </a:pPr>
          </a:p>
          <a:p>
            <a:pPr algn="just" marL="626109" indent="-313054" lvl="1">
              <a:lnSpc>
                <a:spcPts val="3160"/>
              </a:lnSpc>
              <a:buFont typeface="Arial"/>
              <a:buChar char="•"/>
            </a:pPr>
            <a:r>
              <a:rPr lang="en-US" sz="2899">
                <a:solidFill>
                  <a:srgbClr val="FFFFFF"/>
                </a:solidFill>
                <a:latin typeface="Telegraf"/>
                <a:ea typeface="Telegraf"/>
                <a:cs typeface="Telegraf"/>
                <a:sym typeface="Telegraf"/>
              </a:rPr>
              <a:t>There’s a gap between what’s happening now and what AI knows.</a:t>
            </a:r>
          </a:p>
          <a:p>
            <a:pPr algn="just">
              <a:lnSpc>
                <a:spcPts val="3160"/>
              </a:lnSpc>
            </a:pPr>
          </a:p>
        </p:txBody>
      </p:sp>
      <p:sp>
        <p:nvSpPr>
          <p:cNvPr name="Freeform 12" id="12"/>
          <p:cNvSpPr/>
          <p:nvPr/>
        </p:nvSpPr>
        <p:spPr>
          <a:xfrm flipH="false" flipV="false" rot="0">
            <a:off x="2579624" y="4334318"/>
            <a:ext cx="650380" cy="809182"/>
          </a:xfrm>
          <a:custGeom>
            <a:avLst/>
            <a:gdLst/>
            <a:ahLst/>
            <a:cxnLst/>
            <a:rect r="r" b="b" t="t" l="l"/>
            <a:pathLst>
              <a:path h="809182" w="650380">
                <a:moveTo>
                  <a:pt x="0" y="0"/>
                </a:moveTo>
                <a:lnTo>
                  <a:pt x="650380" y="0"/>
                </a:lnTo>
                <a:lnTo>
                  <a:pt x="650380" y="809182"/>
                </a:lnTo>
                <a:lnTo>
                  <a:pt x="0" y="809182"/>
                </a:lnTo>
                <a:lnTo>
                  <a:pt x="0" y="0"/>
                </a:lnTo>
                <a:close/>
              </a:path>
            </a:pathLst>
          </a:custGeom>
          <a:blipFill>
            <a:blip r:embed="rId9"/>
            <a:stretch>
              <a:fillRect l="0" t="0" r="0" b="0"/>
            </a:stretch>
          </a:blipFill>
        </p:spPr>
      </p:sp>
      <p:sp>
        <p:nvSpPr>
          <p:cNvPr name="Freeform 13" id="13"/>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10"/>
            <a:stretch>
              <a:fillRect l="0" t="0" r="0" b="0"/>
            </a:stretch>
          </a:blipFill>
        </p:spPr>
      </p:sp>
      <p:sp>
        <p:nvSpPr>
          <p:cNvPr name="Freeform 14" id="14"/>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11"/>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0">
            <a:off x="14803438" y="1028700"/>
            <a:ext cx="2455862" cy="2455862"/>
          </a:xfrm>
          <a:custGeom>
            <a:avLst/>
            <a:gdLst/>
            <a:ahLst/>
            <a:cxnLst/>
            <a:rect r="r" b="b" t="t" l="l"/>
            <a:pathLst>
              <a:path h="2455862" w="2455862">
                <a:moveTo>
                  <a:pt x="2455862" y="2455862"/>
                </a:moveTo>
                <a:lnTo>
                  <a:pt x="0" y="2455862"/>
                </a:lnTo>
                <a:lnTo>
                  <a:pt x="0" y="0"/>
                </a:lnTo>
                <a:lnTo>
                  <a:pt x="2455862" y="0"/>
                </a:lnTo>
                <a:lnTo>
                  <a:pt x="2455862" y="24558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1297" y="6967157"/>
            <a:ext cx="2291143" cy="2291143"/>
          </a:xfrm>
          <a:custGeom>
            <a:avLst/>
            <a:gdLst/>
            <a:ahLst/>
            <a:cxnLst/>
            <a:rect r="r" b="b" t="t" l="l"/>
            <a:pathLst>
              <a:path h="2291143" w="2291143">
                <a:moveTo>
                  <a:pt x="0" y="0"/>
                </a:moveTo>
                <a:lnTo>
                  <a:pt x="2291143" y="0"/>
                </a:lnTo>
                <a:lnTo>
                  <a:pt x="2291143" y="2291143"/>
                </a:lnTo>
                <a:lnTo>
                  <a:pt x="0" y="2291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4968157" y="6967157"/>
            <a:ext cx="2291143" cy="2291143"/>
          </a:xfrm>
          <a:custGeom>
            <a:avLst/>
            <a:gdLst/>
            <a:ahLst/>
            <a:cxnLst/>
            <a:rect r="r" b="b" t="t" l="l"/>
            <a:pathLst>
              <a:path h="2291143" w="2291143">
                <a:moveTo>
                  <a:pt x="2291143" y="0"/>
                </a:moveTo>
                <a:lnTo>
                  <a:pt x="0" y="0"/>
                </a:lnTo>
                <a:lnTo>
                  <a:pt x="0" y="2291143"/>
                </a:lnTo>
                <a:lnTo>
                  <a:pt x="2291143" y="2291143"/>
                </a:lnTo>
                <a:lnTo>
                  <a:pt x="2291143"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3187068" y="3316403"/>
            <a:ext cx="3948435" cy="3948435"/>
            <a:chOff x="0" y="0"/>
            <a:chExt cx="5264579" cy="5264579"/>
          </a:xfrm>
        </p:grpSpPr>
        <p:sp>
          <p:nvSpPr>
            <p:cNvPr name="Freeform 7" id="7"/>
            <p:cNvSpPr/>
            <p:nvPr/>
          </p:nvSpPr>
          <p:spPr>
            <a:xfrm flipH="false" flipV="false" rot="0">
              <a:off x="0" y="0"/>
              <a:ext cx="5264579" cy="5264579"/>
            </a:xfrm>
            <a:custGeom>
              <a:avLst/>
              <a:gdLst/>
              <a:ahLst/>
              <a:cxnLst/>
              <a:rect r="r" b="b" t="t" l="l"/>
              <a:pathLst>
                <a:path h="5264579" w="5264579">
                  <a:moveTo>
                    <a:pt x="0" y="0"/>
                  </a:moveTo>
                  <a:lnTo>
                    <a:pt x="5264579" y="0"/>
                  </a:lnTo>
                  <a:lnTo>
                    <a:pt x="5264579" y="5264579"/>
                  </a:lnTo>
                  <a:lnTo>
                    <a:pt x="0" y="5264579"/>
                  </a:lnTo>
                  <a:lnTo>
                    <a:pt x="0" y="0"/>
                  </a:lnTo>
                  <a:close/>
                </a:path>
              </a:pathLst>
            </a:custGeom>
            <a:blipFill>
              <a:blip r:embed="rId7"/>
              <a:stretch>
                <a:fillRect l="0" t="0" r="0" b="0"/>
              </a:stretch>
            </a:blipFill>
          </p:spPr>
        </p:sp>
        <p:grpSp>
          <p:nvGrpSpPr>
            <p:cNvPr name="Group 8" id="8"/>
            <p:cNvGrpSpPr/>
            <p:nvPr/>
          </p:nvGrpSpPr>
          <p:grpSpPr>
            <a:xfrm rot="0">
              <a:off x="525569" y="525569"/>
              <a:ext cx="4213441" cy="4213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5046" t="0" r="-25046" b="0"/>
                </a:stretch>
              </a:blipFill>
            </p:spPr>
          </p:sp>
        </p:grpSp>
      </p:grpSp>
      <p:sp>
        <p:nvSpPr>
          <p:cNvPr name="Freeform 10" id="10"/>
          <p:cNvSpPr/>
          <p:nvPr/>
        </p:nvSpPr>
        <p:spPr>
          <a:xfrm flipH="false" flipV="false" rot="0">
            <a:off x="311297" y="2675381"/>
            <a:ext cx="650380" cy="809182"/>
          </a:xfrm>
          <a:custGeom>
            <a:avLst/>
            <a:gdLst/>
            <a:ahLst/>
            <a:cxnLst/>
            <a:rect r="r" b="b" t="t" l="l"/>
            <a:pathLst>
              <a:path h="809182" w="650380">
                <a:moveTo>
                  <a:pt x="0" y="0"/>
                </a:moveTo>
                <a:lnTo>
                  <a:pt x="650380" y="0"/>
                </a:lnTo>
                <a:lnTo>
                  <a:pt x="650380" y="809181"/>
                </a:lnTo>
                <a:lnTo>
                  <a:pt x="0" y="809181"/>
                </a:lnTo>
                <a:lnTo>
                  <a:pt x="0" y="0"/>
                </a:lnTo>
                <a:close/>
              </a:path>
            </a:pathLst>
          </a:custGeom>
          <a:blipFill>
            <a:blip r:embed="rId9"/>
            <a:stretch>
              <a:fillRect l="0" t="0" r="0" b="0"/>
            </a:stretch>
          </a:blipFill>
        </p:spPr>
      </p:sp>
      <p:sp>
        <p:nvSpPr>
          <p:cNvPr name="Freeform 11" id="11"/>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10"/>
            <a:stretch>
              <a:fillRect l="0" t="0" r="0" b="0"/>
            </a:stretch>
          </a:blipFill>
        </p:spPr>
      </p:sp>
      <p:sp>
        <p:nvSpPr>
          <p:cNvPr name="Freeform 12" id="12"/>
          <p:cNvSpPr/>
          <p:nvPr/>
        </p:nvSpPr>
        <p:spPr>
          <a:xfrm flipH="false" flipV="false" rot="0">
            <a:off x="311297" y="9012038"/>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11"/>
            <a:stretch>
              <a:fillRect l="0" t="0" r="0" b="0"/>
            </a:stretch>
          </a:blipFill>
        </p:spPr>
      </p:sp>
      <p:sp>
        <p:nvSpPr>
          <p:cNvPr name="TextBox 13" id="13"/>
          <p:cNvSpPr txBox="true"/>
          <p:nvPr/>
        </p:nvSpPr>
        <p:spPr>
          <a:xfrm rot="0">
            <a:off x="636487" y="1104900"/>
            <a:ext cx="5271863" cy="1353188"/>
          </a:xfrm>
          <a:prstGeom prst="rect">
            <a:avLst/>
          </a:prstGeom>
        </p:spPr>
        <p:txBody>
          <a:bodyPr anchor="t" rtlCol="false" tIns="0" lIns="0" bIns="0" rIns="0">
            <a:spAutoFit/>
          </a:bodyPr>
          <a:lstStyle/>
          <a:p>
            <a:pPr algn="l">
              <a:lnSpc>
                <a:spcPts val="9400"/>
              </a:lnSpc>
            </a:pPr>
            <a:r>
              <a:rPr lang="en-US" sz="9400" b="true">
                <a:solidFill>
                  <a:srgbClr val="FFFFFF"/>
                </a:solidFill>
                <a:latin typeface="Telegraf Bold"/>
                <a:ea typeface="Telegraf Bold"/>
                <a:cs typeface="Telegraf Bold"/>
                <a:sym typeface="Telegraf Bold"/>
              </a:rPr>
              <a:t>IDEATE</a:t>
            </a:r>
          </a:p>
        </p:txBody>
      </p:sp>
      <p:sp>
        <p:nvSpPr>
          <p:cNvPr name="TextBox 14" id="14"/>
          <p:cNvSpPr txBox="true"/>
          <p:nvPr/>
        </p:nvSpPr>
        <p:spPr>
          <a:xfrm rot="0">
            <a:off x="1028700" y="3007478"/>
            <a:ext cx="12158368" cy="5785485"/>
          </a:xfrm>
          <a:prstGeom prst="rect">
            <a:avLst/>
          </a:prstGeom>
        </p:spPr>
        <p:txBody>
          <a:bodyPr anchor="t" rtlCol="false" tIns="0" lIns="0" bIns="0" rIns="0">
            <a:spAutoFit/>
          </a:bodyPr>
          <a:lstStyle/>
          <a:p>
            <a:pPr algn="just">
              <a:lnSpc>
                <a:spcPts val="3269"/>
              </a:lnSpc>
            </a:pPr>
            <a:r>
              <a:rPr lang="en-US" sz="2999" b="true">
                <a:solidFill>
                  <a:srgbClr val="FFFFFF"/>
                </a:solidFill>
                <a:latin typeface="Telegraf Bold"/>
                <a:ea typeface="Telegraf Bold"/>
                <a:cs typeface="Telegraf Bold"/>
                <a:sym typeface="Telegraf Bold"/>
              </a:rPr>
              <a:t>Our Solution Idea</a:t>
            </a:r>
          </a:p>
          <a:p>
            <a:pPr algn="just">
              <a:lnSpc>
                <a:spcPts val="3269"/>
              </a:lnSpc>
            </a:pPr>
          </a:p>
          <a:p>
            <a:pPr algn="just" marL="647698" indent="-323849" lvl="1">
              <a:lnSpc>
                <a:spcPts val="3269"/>
              </a:lnSpc>
              <a:buFont typeface="Arial"/>
              <a:buChar char="•"/>
            </a:pPr>
            <a:r>
              <a:rPr lang="en-US" sz="2999">
                <a:solidFill>
                  <a:srgbClr val="FFFFFF"/>
                </a:solidFill>
                <a:latin typeface="Telegraf"/>
                <a:ea typeface="Telegraf"/>
                <a:cs typeface="Telegraf"/>
                <a:sym typeface="Telegraf"/>
              </a:rPr>
              <a:t>Build a real-time AI bot that:</a:t>
            </a:r>
          </a:p>
          <a:p>
            <a:pPr algn="just">
              <a:lnSpc>
                <a:spcPts val="3269"/>
              </a:lnSpc>
            </a:pPr>
          </a:p>
          <a:p>
            <a:pPr algn="just" marL="1295397" indent="-431799" lvl="2">
              <a:lnSpc>
                <a:spcPts val="3269"/>
              </a:lnSpc>
              <a:buFont typeface="Arial"/>
              <a:buChar char="⚬"/>
            </a:pPr>
            <a:r>
              <a:rPr lang="en-US" sz="2999">
                <a:solidFill>
                  <a:srgbClr val="FFFFFF"/>
                </a:solidFill>
                <a:latin typeface="Telegraf"/>
                <a:ea typeface="Telegraf"/>
                <a:cs typeface="Telegraf"/>
                <a:sym typeface="Telegraf"/>
              </a:rPr>
              <a:t>Fetches live news instantly from trusted sources.</a:t>
            </a:r>
          </a:p>
          <a:p>
            <a:pPr algn="just" marL="1295397" indent="-431799" lvl="2">
              <a:lnSpc>
                <a:spcPts val="3269"/>
              </a:lnSpc>
              <a:buFont typeface="Arial"/>
              <a:buChar char="⚬"/>
            </a:pPr>
            <a:r>
              <a:rPr lang="en-US" sz="2999">
                <a:solidFill>
                  <a:srgbClr val="FFFFFF"/>
                </a:solidFill>
                <a:latin typeface="Telegraf"/>
                <a:ea typeface="Telegraf"/>
                <a:cs typeface="Telegraf"/>
                <a:sym typeface="Telegraf"/>
              </a:rPr>
              <a:t>Allows users to upload documents and query them dynamically.</a:t>
            </a:r>
          </a:p>
          <a:p>
            <a:pPr algn="just" marL="1295397" indent="-431799" lvl="2">
              <a:lnSpc>
                <a:spcPts val="3269"/>
              </a:lnSpc>
              <a:buFont typeface="Arial"/>
              <a:buChar char="⚬"/>
            </a:pPr>
            <a:r>
              <a:rPr lang="en-US" sz="2999">
                <a:solidFill>
                  <a:srgbClr val="FFFFFF"/>
                </a:solidFill>
                <a:latin typeface="Telegraf"/>
                <a:ea typeface="Telegraf"/>
                <a:cs typeface="Telegraf"/>
                <a:sym typeface="Telegraf"/>
              </a:rPr>
              <a:t>Updates answers in real time as soon as new data (news or docs) arrives.</a:t>
            </a:r>
          </a:p>
          <a:p>
            <a:pPr algn="just">
              <a:lnSpc>
                <a:spcPts val="3269"/>
              </a:lnSpc>
            </a:pPr>
          </a:p>
          <a:p>
            <a:pPr algn="just" marL="647698" indent="-323849" lvl="1">
              <a:lnSpc>
                <a:spcPts val="3269"/>
              </a:lnSpc>
              <a:buFont typeface="Arial"/>
              <a:buChar char="•"/>
            </a:pPr>
            <a:r>
              <a:rPr lang="en-US" sz="2999">
                <a:solidFill>
                  <a:srgbClr val="FFFFFF"/>
                </a:solidFill>
                <a:latin typeface="Telegraf"/>
                <a:ea typeface="Telegraf"/>
                <a:cs typeface="Telegraf"/>
                <a:sym typeface="Telegraf"/>
              </a:rPr>
              <a:t>Powered by Pathway + RAG (Retrieval-Augmented Generation) to ensure continuous learning.</a:t>
            </a:r>
          </a:p>
          <a:p>
            <a:pPr algn="just" marL="647698" indent="-323849" lvl="1">
              <a:lnSpc>
                <a:spcPts val="3269"/>
              </a:lnSpc>
              <a:buFont typeface="Arial"/>
              <a:buChar char="•"/>
            </a:pPr>
            <a:r>
              <a:rPr lang="en-US" sz="2999">
                <a:solidFill>
                  <a:srgbClr val="FFFFFF"/>
                </a:solidFill>
                <a:latin typeface="Telegraf"/>
                <a:ea typeface="Telegraf"/>
                <a:cs typeface="Telegraf"/>
                <a:sym typeface="Telegraf"/>
              </a:rPr>
              <a:t>Provides trustworthy, context-aware answers without delays.</a:t>
            </a:r>
          </a:p>
          <a:p>
            <a:pPr algn="just">
              <a:lnSpc>
                <a:spcPts val="326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476425" y="1652115"/>
            <a:ext cx="13335150" cy="6982769"/>
          </a:xfrm>
          <a:custGeom>
            <a:avLst/>
            <a:gdLst/>
            <a:ahLst/>
            <a:cxnLst/>
            <a:rect r="r" b="b" t="t" l="l"/>
            <a:pathLst>
              <a:path h="6982769" w="13335150">
                <a:moveTo>
                  <a:pt x="0" y="0"/>
                </a:moveTo>
                <a:lnTo>
                  <a:pt x="13335150" y="0"/>
                </a:lnTo>
                <a:lnTo>
                  <a:pt x="13335150" y="6982770"/>
                </a:lnTo>
                <a:lnTo>
                  <a:pt x="0" y="698277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675631" y="2247900"/>
            <a:ext cx="10684411" cy="5995035"/>
          </a:xfrm>
          <a:prstGeom prst="rect">
            <a:avLst/>
          </a:prstGeom>
        </p:spPr>
        <p:txBody>
          <a:bodyPr anchor="t" rtlCol="false" tIns="0" lIns="0" bIns="0" rIns="0">
            <a:spAutoFit/>
          </a:bodyPr>
          <a:lstStyle/>
          <a:p>
            <a:pPr algn="l">
              <a:lnSpc>
                <a:spcPts val="3629"/>
              </a:lnSpc>
            </a:pPr>
            <a:r>
              <a:rPr lang="en-US" sz="3299">
                <a:solidFill>
                  <a:srgbClr val="FFFFFF"/>
                </a:solidFill>
                <a:latin typeface="Telegraf"/>
                <a:ea typeface="Telegraf"/>
                <a:cs typeface="Telegraf"/>
                <a:sym typeface="Telegraf"/>
              </a:rPr>
              <a:t>Implementation Approach</a:t>
            </a:r>
          </a:p>
          <a:p>
            <a:pPr algn="l" marL="712465" indent="-356233" lvl="1">
              <a:lnSpc>
                <a:spcPts val="3629"/>
              </a:lnSpc>
              <a:buFont typeface="Arial"/>
              <a:buChar char="•"/>
            </a:pPr>
            <a:r>
              <a:rPr lang="en-US" sz="3299">
                <a:solidFill>
                  <a:srgbClr val="FFFFFF"/>
                </a:solidFill>
                <a:latin typeface="Telegraf"/>
                <a:ea typeface="Telegraf"/>
                <a:cs typeface="Telegraf"/>
                <a:sym typeface="Telegraf"/>
              </a:rPr>
              <a:t>Bot Framework: Built with Python + Streamlit for an interactive, simple UI.</a:t>
            </a:r>
          </a:p>
          <a:p>
            <a:pPr algn="l" marL="712465" indent="-356233" lvl="1">
              <a:lnSpc>
                <a:spcPts val="3629"/>
              </a:lnSpc>
              <a:buFont typeface="Arial"/>
              <a:buChar char="•"/>
            </a:pPr>
            <a:r>
              <a:rPr lang="en-US" sz="3299">
                <a:solidFill>
                  <a:srgbClr val="FFFFFF"/>
                </a:solidFill>
                <a:latin typeface="Telegraf"/>
                <a:ea typeface="Telegraf"/>
                <a:cs typeface="Telegraf"/>
                <a:sym typeface="Telegraf"/>
              </a:rPr>
              <a:t>AI Model: Integrated with Llama-2 7B for natural, intelligent responses.</a:t>
            </a:r>
          </a:p>
          <a:p>
            <a:pPr algn="l" marL="712465" indent="-356233" lvl="1">
              <a:lnSpc>
                <a:spcPts val="3629"/>
              </a:lnSpc>
              <a:buFont typeface="Arial"/>
              <a:buChar char="•"/>
            </a:pPr>
            <a:r>
              <a:rPr lang="en-US" sz="3299">
                <a:solidFill>
                  <a:srgbClr val="FFFFFF"/>
                </a:solidFill>
                <a:latin typeface="Telegraf"/>
                <a:ea typeface="Telegraf"/>
                <a:cs typeface="Telegraf"/>
                <a:sym typeface="Telegraf"/>
              </a:rPr>
              <a:t>Data Sources:</a:t>
            </a:r>
          </a:p>
          <a:p>
            <a:pPr algn="l" marL="1424930" indent="-474977" lvl="2">
              <a:lnSpc>
                <a:spcPts val="3629"/>
              </a:lnSpc>
              <a:buFont typeface="Arial"/>
              <a:buChar char="⚬"/>
            </a:pPr>
            <a:r>
              <a:rPr lang="en-US" sz="3299">
                <a:solidFill>
                  <a:srgbClr val="FFFFFF"/>
                </a:solidFill>
                <a:latin typeface="Telegraf"/>
                <a:ea typeface="Telegraf"/>
                <a:cs typeface="Telegraf"/>
                <a:sym typeface="Telegraf"/>
              </a:rPr>
              <a:t>Live news API → for instant real-world updates.</a:t>
            </a:r>
          </a:p>
          <a:p>
            <a:pPr algn="l" marL="1424930" indent="-474977" lvl="2">
              <a:lnSpc>
                <a:spcPts val="3629"/>
              </a:lnSpc>
              <a:buFont typeface="Arial"/>
              <a:buChar char="⚬"/>
            </a:pPr>
            <a:r>
              <a:rPr lang="en-US" sz="3299">
                <a:solidFill>
                  <a:srgbClr val="FFFFFF"/>
                </a:solidFill>
                <a:latin typeface="Telegraf"/>
                <a:ea typeface="Telegraf"/>
                <a:cs typeface="Telegraf"/>
                <a:sym typeface="Telegraf"/>
              </a:rPr>
              <a:t>Document upload → for personal/team knowledge queries.</a:t>
            </a:r>
          </a:p>
          <a:p>
            <a:pPr algn="l" marL="712465" indent="-356233" lvl="1">
              <a:lnSpc>
                <a:spcPts val="3629"/>
              </a:lnSpc>
              <a:buFont typeface="Arial"/>
              <a:buChar char="•"/>
            </a:pPr>
            <a:r>
              <a:rPr lang="en-US" sz="3299">
                <a:solidFill>
                  <a:srgbClr val="FFFFFF"/>
                </a:solidFill>
                <a:latin typeface="Telegraf"/>
                <a:ea typeface="Telegraf"/>
                <a:cs typeface="Telegraf"/>
                <a:sym typeface="Telegraf"/>
              </a:rPr>
              <a:t>Real-Time Processing: Pathway ensures the bot continuously ingests and updates knowledge, so answers change instantly.</a:t>
            </a:r>
          </a:p>
          <a:p>
            <a:pPr algn="l">
              <a:lnSpc>
                <a:spcPts val="3629"/>
              </a:lnSpc>
            </a:pPr>
          </a:p>
        </p:txBody>
      </p:sp>
      <p:sp>
        <p:nvSpPr>
          <p:cNvPr name="TextBox 5" id="5"/>
          <p:cNvSpPr txBox="true"/>
          <p:nvPr/>
        </p:nvSpPr>
        <p:spPr>
          <a:xfrm rot="0">
            <a:off x="3856651" y="636663"/>
            <a:ext cx="10872301" cy="1304925"/>
          </a:xfrm>
          <a:prstGeom prst="rect">
            <a:avLst/>
          </a:prstGeom>
        </p:spPr>
        <p:txBody>
          <a:bodyPr anchor="t" rtlCol="false" tIns="0" lIns="0" bIns="0" rIns="0">
            <a:spAutoFit/>
          </a:bodyPr>
          <a:lstStyle/>
          <a:p>
            <a:pPr algn="ctr">
              <a:lnSpc>
                <a:spcPts val="9000"/>
              </a:lnSpc>
            </a:pPr>
            <a:r>
              <a:rPr lang="en-US" b="true" sz="9000">
                <a:solidFill>
                  <a:srgbClr val="FFFFFF"/>
                </a:solidFill>
                <a:latin typeface="Telegraf Bold"/>
                <a:ea typeface="Telegraf Bold"/>
                <a:cs typeface="Telegraf Bold"/>
                <a:sym typeface="Telegraf Bold"/>
              </a:rPr>
              <a:t>PROTOTYPE</a:t>
            </a:r>
          </a:p>
        </p:txBody>
      </p:sp>
      <p:sp>
        <p:nvSpPr>
          <p:cNvPr name="Freeform 6" id="6"/>
          <p:cNvSpPr/>
          <p:nvPr/>
        </p:nvSpPr>
        <p:spPr>
          <a:xfrm flipH="false" flipV="false" rot="0">
            <a:off x="1028700" y="6156452"/>
            <a:ext cx="3101848" cy="3101848"/>
          </a:xfrm>
          <a:custGeom>
            <a:avLst/>
            <a:gdLst/>
            <a:ahLst/>
            <a:cxnLst/>
            <a:rect r="r" b="b" t="t" l="l"/>
            <a:pathLst>
              <a:path h="3101848" w="3101848">
                <a:moveTo>
                  <a:pt x="0" y="0"/>
                </a:moveTo>
                <a:lnTo>
                  <a:pt x="3101848" y="0"/>
                </a:lnTo>
                <a:lnTo>
                  <a:pt x="3101848" y="3101848"/>
                </a:lnTo>
                <a:lnTo>
                  <a:pt x="0" y="3101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0">
            <a:off x="1028700" y="1028700"/>
            <a:ext cx="2899258" cy="2899258"/>
          </a:xfrm>
          <a:custGeom>
            <a:avLst/>
            <a:gdLst/>
            <a:ahLst/>
            <a:cxnLst/>
            <a:rect r="r" b="b" t="t" l="l"/>
            <a:pathLst>
              <a:path h="2899258" w="2899258">
                <a:moveTo>
                  <a:pt x="0" y="2899258"/>
                </a:moveTo>
                <a:lnTo>
                  <a:pt x="2899258" y="2899258"/>
                </a:lnTo>
                <a:lnTo>
                  <a:pt x="2899258" y="0"/>
                </a:lnTo>
                <a:lnTo>
                  <a:pt x="0" y="0"/>
                </a:lnTo>
                <a:lnTo>
                  <a:pt x="0" y="2899258"/>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9"/>
            <a:stretch>
              <a:fillRect l="0" t="0" r="0" b="0"/>
            </a:stretch>
          </a:blipFill>
        </p:spPr>
      </p:sp>
      <p:sp>
        <p:nvSpPr>
          <p:cNvPr name="Freeform 11" id="11"/>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856651" y="327049"/>
            <a:ext cx="10872301" cy="1304925"/>
          </a:xfrm>
          <a:prstGeom prst="rect">
            <a:avLst/>
          </a:prstGeom>
        </p:spPr>
        <p:txBody>
          <a:bodyPr anchor="t" rtlCol="false" tIns="0" lIns="0" bIns="0" rIns="0">
            <a:spAutoFit/>
          </a:bodyPr>
          <a:lstStyle/>
          <a:p>
            <a:pPr algn="ctr">
              <a:lnSpc>
                <a:spcPts val="9000"/>
              </a:lnSpc>
            </a:pPr>
            <a:r>
              <a:rPr lang="en-US" b="true" sz="9000">
                <a:solidFill>
                  <a:srgbClr val="FFFFFF"/>
                </a:solidFill>
                <a:latin typeface="Telegraf Bold"/>
                <a:ea typeface="Telegraf Bold"/>
                <a:cs typeface="Telegraf Bold"/>
                <a:sym typeface="Telegraf Bold"/>
              </a:rPr>
              <a:t>PROTOTYPE</a:t>
            </a:r>
          </a:p>
        </p:txBody>
      </p:sp>
      <p:sp>
        <p:nvSpPr>
          <p:cNvPr name="Freeform 4" id="4"/>
          <p:cNvSpPr/>
          <p:nvPr/>
        </p:nvSpPr>
        <p:spPr>
          <a:xfrm flipH="false" flipV="false" rot="0">
            <a:off x="1028700" y="6156452"/>
            <a:ext cx="3101848" cy="3101848"/>
          </a:xfrm>
          <a:custGeom>
            <a:avLst/>
            <a:gdLst/>
            <a:ahLst/>
            <a:cxnLst/>
            <a:rect r="r" b="b" t="t" l="l"/>
            <a:pathLst>
              <a:path h="3101848" w="3101848">
                <a:moveTo>
                  <a:pt x="0" y="0"/>
                </a:moveTo>
                <a:lnTo>
                  <a:pt x="3101848" y="0"/>
                </a:lnTo>
                <a:lnTo>
                  <a:pt x="3101848" y="3101848"/>
                </a:lnTo>
                <a:lnTo>
                  <a:pt x="0" y="3101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1028700" y="1028700"/>
            <a:ext cx="2899258" cy="2899258"/>
          </a:xfrm>
          <a:custGeom>
            <a:avLst/>
            <a:gdLst/>
            <a:ahLst/>
            <a:cxnLst/>
            <a:rect r="r" b="b" t="t" l="l"/>
            <a:pathLst>
              <a:path h="2899258" w="2899258">
                <a:moveTo>
                  <a:pt x="0" y="2899258"/>
                </a:moveTo>
                <a:lnTo>
                  <a:pt x="2899258" y="2899258"/>
                </a:lnTo>
                <a:lnTo>
                  <a:pt x="2899258" y="0"/>
                </a:lnTo>
                <a:lnTo>
                  <a:pt x="0" y="0"/>
                </a:lnTo>
                <a:lnTo>
                  <a:pt x="0" y="289925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7"/>
            <a:stretch>
              <a:fillRect l="0" t="0" r="0" b="0"/>
            </a:stretch>
          </a:blipFill>
        </p:spPr>
      </p:sp>
      <p:sp>
        <p:nvSpPr>
          <p:cNvPr name="Freeform 9" id="9"/>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8"/>
            <a:stretch>
              <a:fillRect l="0" t="0" r="0" b="0"/>
            </a:stretch>
          </a:blipFill>
        </p:spPr>
      </p:sp>
      <p:sp>
        <p:nvSpPr>
          <p:cNvPr name="Freeform 10" id="10"/>
          <p:cNvSpPr/>
          <p:nvPr/>
        </p:nvSpPr>
        <p:spPr>
          <a:xfrm flipH="false" flipV="false" rot="0">
            <a:off x="1932498" y="5355951"/>
            <a:ext cx="2713090" cy="2713090"/>
          </a:xfrm>
          <a:custGeom>
            <a:avLst/>
            <a:gdLst/>
            <a:ahLst/>
            <a:cxnLst/>
            <a:rect r="r" b="b" t="t" l="l"/>
            <a:pathLst>
              <a:path h="2713090" w="2713090">
                <a:moveTo>
                  <a:pt x="0" y="0"/>
                </a:moveTo>
                <a:lnTo>
                  <a:pt x="2713090" y="0"/>
                </a:lnTo>
                <a:lnTo>
                  <a:pt x="2713090" y="2713089"/>
                </a:lnTo>
                <a:lnTo>
                  <a:pt x="0" y="2713089"/>
                </a:lnTo>
                <a:lnTo>
                  <a:pt x="0" y="0"/>
                </a:lnTo>
                <a:close/>
              </a:path>
            </a:pathLst>
          </a:custGeom>
          <a:blipFill>
            <a:blip r:embed="rId9"/>
            <a:stretch>
              <a:fillRect l="0" t="0" r="0" b="0"/>
            </a:stretch>
          </a:blipFill>
        </p:spPr>
      </p:sp>
      <p:grpSp>
        <p:nvGrpSpPr>
          <p:cNvPr name="Group 11" id="11"/>
          <p:cNvGrpSpPr/>
          <p:nvPr/>
        </p:nvGrpSpPr>
        <p:grpSpPr>
          <a:xfrm rot="0">
            <a:off x="2203349" y="5626802"/>
            <a:ext cx="2171388" cy="21713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5046" t="0" r="-25046" b="0"/>
              </a:stretch>
            </a:blipFill>
          </p:spPr>
        </p:sp>
      </p:grpSp>
      <p:sp>
        <p:nvSpPr>
          <p:cNvPr name="Freeform 13" id="13"/>
          <p:cNvSpPr/>
          <p:nvPr/>
        </p:nvSpPr>
        <p:spPr>
          <a:xfrm flipH="false" flipV="false" rot="0">
            <a:off x="5408546" y="2478329"/>
            <a:ext cx="2713090" cy="2713090"/>
          </a:xfrm>
          <a:custGeom>
            <a:avLst/>
            <a:gdLst/>
            <a:ahLst/>
            <a:cxnLst/>
            <a:rect r="r" b="b" t="t" l="l"/>
            <a:pathLst>
              <a:path h="2713090" w="2713090">
                <a:moveTo>
                  <a:pt x="0" y="0"/>
                </a:moveTo>
                <a:lnTo>
                  <a:pt x="2713090" y="0"/>
                </a:lnTo>
                <a:lnTo>
                  <a:pt x="2713090" y="2713090"/>
                </a:lnTo>
                <a:lnTo>
                  <a:pt x="0" y="2713090"/>
                </a:lnTo>
                <a:lnTo>
                  <a:pt x="0" y="0"/>
                </a:lnTo>
                <a:close/>
              </a:path>
            </a:pathLst>
          </a:custGeom>
          <a:blipFill>
            <a:blip r:embed="rId9"/>
            <a:stretch>
              <a:fillRect l="0" t="0" r="0" b="0"/>
            </a:stretch>
          </a:blipFill>
        </p:spPr>
      </p:sp>
      <p:grpSp>
        <p:nvGrpSpPr>
          <p:cNvPr name="Group 14" id="14"/>
          <p:cNvGrpSpPr/>
          <p:nvPr/>
        </p:nvGrpSpPr>
        <p:grpSpPr>
          <a:xfrm rot="0">
            <a:off x="5679397" y="2749180"/>
            <a:ext cx="2171388" cy="21713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grpSp>
        <p:nvGrpSpPr>
          <p:cNvPr name="Group 16" id="16"/>
          <p:cNvGrpSpPr/>
          <p:nvPr/>
        </p:nvGrpSpPr>
        <p:grpSpPr>
          <a:xfrm rot="0">
            <a:off x="8744277" y="5191419"/>
            <a:ext cx="2713090" cy="2713090"/>
            <a:chOff x="0" y="0"/>
            <a:chExt cx="3617453" cy="3617453"/>
          </a:xfrm>
        </p:grpSpPr>
        <p:sp>
          <p:nvSpPr>
            <p:cNvPr name="Freeform 17" id="17"/>
            <p:cNvSpPr/>
            <p:nvPr/>
          </p:nvSpPr>
          <p:spPr>
            <a:xfrm flipH="false" flipV="false" rot="0">
              <a:off x="0" y="0"/>
              <a:ext cx="3617453" cy="3617453"/>
            </a:xfrm>
            <a:custGeom>
              <a:avLst/>
              <a:gdLst/>
              <a:ahLst/>
              <a:cxnLst/>
              <a:rect r="r" b="b" t="t" l="l"/>
              <a:pathLst>
                <a:path h="3617453" w="3617453">
                  <a:moveTo>
                    <a:pt x="0" y="0"/>
                  </a:moveTo>
                  <a:lnTo>
                    <a:pt x="3617453" y="0"/>
                  </a:lnTo>
                  <a:lnTo>
                    <a:pt x="3617453" y="3617453"/>
                  </a:lnTo>
                  <a:lnTo>
                    <a:pt x="0" y="3617453"/>
                  </a:lnTo>
                  <a:lnTo>
                    <a:pt x="0" y="0"/>
                  </a:lnTo>
                  <a:close/>
                </a:path>
              </a:pathLst>
            </a:custGeom>
            <a:blipFill>
              <a:blip r:embed="rId9"/>
              <a:stretch>
                <a:fillRect l="0" t="0" r="0" b="0"/>
              </a:stretch>
            </a:blipFill>
          </p:spPr>
        </p:sp>
        <p:grpSp>
          <p:nvGrpSpPr>
            <p:cNvPr name="Group 18" id="18"/>
            <p:cNvGrpSpPr/>
            <p:nvPr/>
          </p:nvGrpSpPr>
          <p:grpSpPr>
            <a:xfrm rot="0">
              <a:off x="361135" y="361135"/>
              <a:ext cx="2895184" cy="28951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48437" t="0" r="-48437" b="0"/>
                </a:stretch>
              </a:blipFill>
            </p:spPr>
          </p:sp>
        </p:grpSp>
      </p:grpSp>
      <p:grpSp>
        <p:nvGrpSpPr>
          <p:cNvPr name="Group 20" id="20"/>
          <p:cNvGrpSpPr/>
          <p:nvPr/>
        </p:nvGrpSpPr>
        <p:grpSpPr>
          <a:xfrm rot="0">
            <a:off x="13372407" y="2353500"/>
            <a:ext cx="2713090" cy="2713090"/>
            <a:chOff x="0" y="0"/>
            <a:chExt cx="3617453" cy="3617453"/>
          </a:xfrm>
        </p:grpSpPr>
        <p:sp>
          <p:nvSpPr>
            <p:cNvPr name="Freeform 21" id="21"/>
            <p:cNvSpPr/>
            <p:nvPr/>
          </p:nvSpPr>
          <p:spPr>
            <a:xfrm flipH="false" flipV="false" rot="0">
              <a:off x="0" y="0"/>
              <a:ext cx="3617453" cy="3617453"/>
            </a:xfrm>
            <a:custGeom>
              <a:avLst/>
              <a:gdLst/>
              <a:ahLst/>
              <a:cxnLst/>
              <a:rect r="r" b="b" t="t" l="l"/>
              <a:pathLst>
                <a:path h="3617453" w="3617453">
                  <a:moveTo>
                    <a:pt x="0" y="0"/>
                  </a:moveTo>
                  <a:lnTo>
                    <a:pt x="3617453" y="0"/>
                  </a:lnTo>
                  <a:lnTo>
                    <a:pt x="3617453" y="3617453"/>
                  </a:lnTo>
                  <a:lnTo>
                    <a:pt x="0" y="3617453"/>
                  </a:lnTo>
                  <a:lnTo>
                    <a:pt x="0" y="0"/>
                  </a:lnTo>
                  <a:close/>
                </a:path>
              </a:pathLst>
            </a:custGeom>
            <a:blipFill>
              <a:blip r:embed="rId9"/>
              <a:stretch>
                <a:fillRect l="0" t="0" r="0" b="0"/>
              </a:stretch>
            </a:blipFill>
          </p:spPr>
        </p:sp>
        <p:grpSp>
          <p:nvGrpSpPr>
            <p:cNvPr name="Group 22" id="22"/>
            <p:cNvGrpSpPr/>
            <p:nvPr/>
          </p:nvGrpSpPr>
          <p:grpSpPr>
            <a:xfrm rot="0">
              <a:off x="361135" y="361135"/>
              <a:ext cx="2895184" cy="289518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0" t="-10240" r="0" b="-10240"/>
                </a:stretch>
              </a:blipFill>
            </p:spPr>
          </p:sp>
        </p:grpSp>
      </p:grpSp>
      <p:sp>
        <p:nvSpPr>
          <p:cNvPr name="Freeform 24" id="24"/>
          <p:cNvSpPr/>
          <p:nvPr/>
        </p:nvSpPr>
        <p:spPr>
          <a:xfrm flipH="false" flipV="true" rot="-2382079">
            <a:off x="3460883" y="4218586"/>
            <a:ext cx="1997766" cy="564369"/>
          </a:xfrm>
          <a:custGeom>
            <a:avLst/>
            <a:gdLst/>
            <a:ahLst/>
            <a:cxnLst/>
            <a:rect r="r" b="b" t="t" l="l"/>
            <a:pathLst>
              <a:path h="564369" w="1997766">
                <a:moveTo>
                  <a:pt x="0" y="564369"/>
                </a:moveTo>
                <a:lnTo>
                  <a:pt x="1997766" y="564369"/>
                </a:lnTo>
                <a:lnTo>
                  <a:pt x="1997766" y="0"/>
                </a:lnTo>
                <a:lnTo>
                  <a:pt x="0" y="0"/>
                </a:lnTo>
                <a:lnTo>
                  <a:pt x="0" y="564369"/>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5" id="25"/>
          <p:cNvSpPr/>
          <p:nvPr/>
        </p:nvSpPr>
        <p:spPr>
          <a:xfrm flipH="false" flipV="false" rot="-2382079">
            <a:off x="11549016" y="5365182"/>
            <a:ext cx="2366538" cy="668547"/>
          </a:xfrm>
          <a:custGeom>
            <a:avLst/>
            <a:gdLst/>
            <a:ahLst/>
            <a:cxnLst/>
            <a:rect r="r" b="b" t="t" l="l"/>
            <a:pathLst>
              <a:path h="668547" w="2366538">
                <a:moveTo>
                  <a:pt x="0" y="0"/>
                </a:moveTo>
                <a:lnTo>
                  <a:pt x="2366537" y="0"/>
                </a:lnTo>
                <a:lnTo>
                  <a:pt x="2366537" y="668547"/>
                </a:lnTo>
                <a:lnTo>
                  <a:pt x="0" y="6685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6" id="26"/>
          <p:cNvSpPr/>
          <p:nvPr/>
        </p:nvSpPr>
        <p:spPr>
          <a:xfrm flipH="false" flipV="false" rot="6410561">
            <a:off x="8512508" y="3092588"/>
            <a:ext cx="1262983" cy="2317400"/>
          </a:xfrm>
          <a:custGeom>
            <a:avLst/>
            <a:gdLst/>
            <a:ahLst/>
            <a:cxnLst/>
            <a:rect r="r" b="b" t="t" l="l"/>
            <a:pathLst>
              <a:path h="2317400" w="1262983">
                <a:moveTo>
                  <a:pt x="0" y="0"/>
                </a:moveTo>
                <a:lnTo>
                  <a:pt x="1262984" y="0"/>
                </a:lnTo>
                <a:lnTo>
                  <a:pt x="1262984" y="2317400"/>
                </a:lnTo>
                <a:lnTo>
                  <a:pt x="0" y="23174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7" id="27"/>
          <p:cNvSpPr txBox="true"/>
          <p:nvPr/>
        </p:nvSpPr>
        <p:spPr>
          <a:xfrm rot="0">
            <a:off x="1415212" y="8164290"/>
            <a:ext cx="3993334" cy="804775"/>
          </a:xfrm>
          <a:prstGeom prst="rect">
            <a:avLst/>
          </a:prstGeom>
        </p:spPr>
        <p:txBody>
          <a:bodyPr anchor="t" rtlCol="false" tIns="0" lIns="0" bIns="0" rIns="0">
            <a:spAutoFit/>
          </a:bodyPr>
          <a:lstStyle/>
          <a:p>
            <a:pPr algn="ctr">
              <a:lnSpc>
                <a:spcPts val="2991"/>
              </a:lnSpc>
            </a:pPr>
            <a:r>
              <a:rPr lang="en-US" sz="2991">
                <a:solidFill>
                  <a:srgbClr val="FFFFFF"/>
                </a:solidFill>
                <a:latin typeface="Telegraf"/>
                <a:ea typeface="Telegraf"/>
                <a:cs typeface="Telegraf"/>
                <a:sym typeface="Telegraf"/>
              </a:rPr>
              <a:t>using python programming</a:t>
            </a:r>
          </a:p>
        </p:txBody>
      </p:sp>
      <p:sp>
        <p:nvSpPr>
          <p:cNvPr name="TextBox 28" id="28"/>
          <p:cNvSpPr txBox="true"/>
          <p:nvPr/>
        </p:nvSpPr>
        <p:spPr>
          <a:xfrm rot="0">
            <a:off x="4907581" y="1774849"/>
            <a:ext cx="3993334" cy="804775"/>
          </a:xfrm>
          <a:prstGeom prst="rect">
            <a:avLst/>
          </a:prstGeom>
        </p:spPr>
        <p:txBody>
          <a:bodyPr anchor="t" rtlCol="false" tIns="0" lIns="0" bIns="0" rIns="0">
            <a:spAutoFit/>
          </a:bodyPr>
          <a:lstStyle/>
          <a:p>
            <a:pPr algn="ctr">
              <a:lnSpc>
                <a:spcPts val="2991"/>
              </a:lnSpc>
            </a:pPr>
            <a:r>
              <a:rPr lang="en-US" sz="2991">
                <a:solidFill>
                  <a:srgbClr val="FFFFFF"/>
                </a:solidFill>
                <a:latin typeface="Telegraf"/>
                <a:ea typeface="Telegraf"/>
                <a:cs typeface="Telegraf"/>
                <a:sym typeface="Telegraf"/>
              </a:rPr>
              <a:t>Using the streamlit for UI</a:t>
            </a:r>
          </a:p>
        </p:txBody>
      </p:sp>
      <p:sp>
        <p:nvSpPr>
          <p:cNvPr name="TextBox 29" id="29"/>
          <p:cNvSpPr txBox="true"/>
          <p:nvPr/>
        </p:nvSpPr>
        <p:spPr>
          <a:xfrm rot="0">
            <a:off x="8266820" y="8088090"/>
            <a:ext cx="3993334" cy="804775"/>
          </a:xfrm>
          <a:prstGeom prst="rect">
            <a:avLst/>
          </a:prstGeom>
        </p:spPr>
        <p:txBody>
          <a:bodyPr anchor="t" rtlCol="false" tIns="0" lIns="0" bIns="0" rIns="0">
            <a:spAutoFit/>
          </a:bodyPr>
          <a:lstStyle/>
          <a:p>
            <a:pPr algn="ctr">
              <a:lnSpc>
                <a:spcPts val="2991"/>
              </a:lnSpc>
            </a:pPr>
            <a:r>
              <a:rPr lang="en-US" sz="2991">
                <a:solidFill>
                  <a:srgbClr val="FFFFFF"/>
                </a:solidFill>
                <a:latin typeface="Telegraf"/>
                <a:ea typeface="Telegraf"/>
                <a:cs typeface="Telegraf"/>
                <a:sym typeface="Telegraf"/>
              </a:rPr>
              <a:t>Fetch the data form ollama models</a:t>
            </a:r>
          </a:p>
        </p:txBody>
      </p:sp>
      <p:sp>
        <p:nvSpPr>
          <p:cNvPr name="TextBox 30" id="30"/>
          <p:cNvSpPr txBox="true"/>
          <p:nvPr/>
        </p:nvSpPr>
        <p:spPr>
          <a:xfrm rot="0">
            <a:off x="12732285" y="1548725"/>
            <a:ext cx="3993334" cy="804775"/>
          </a:xfrm>
          <a:prstGeom prst="rect">
            <a:avLst/>
          </a:prstGeom>
        </p:spPr>
        <p:txBody>
          <a:bodyPr anchor="t" rtlCol="false" tIns="0" lIns="0" bIns="0" rIns="0">
            <a:spAutoFit/>
          </a:bodyPr>
          <a:lstStyle/>
          <a:p>
            <a:pPr algn="ctr">
              <a:lnSpc>
                <a:spcPts val="2991"/>
              </a:lnSpc>
            </a:pPr>
            <a:r>
              <a:rPr lang="en-US" sz="2991">
                <a:solidFill>
                  <a:srgbClr val="FFFFFF"/>
                </a:solidFill>
                <a:latin typeface="Telegraf"/>
                <a:ea typeface="Telegraf"/>
                <a:cs typeface="Telegraf"/>
                <a:sym typeface="Telegraf"/>
              </a:rPr>
              <a:t>Finall Result in streamlit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6685587"/>
            <a:ext cx="2572713" cy="2572713"/>
          </a:xfrm>
          <a:custGeom>
            <a:avLst/>
            <a:gdLst/>
            <a:ahLst/>
            <a:cxnLst/>
            <a:rect r="r" b="b" t="t" l="l"/>
            <a:pathLst>
              <a:path h="2572713" w="2572713">
                <a:moveTo>
                  <a:pt x="0" y="0"/>
                </a:moveTo>
                <a:lnTo>
                  <a:pt x="2572713" y="0"/>
                </a:lnTo>
                <a:lnTo>
                  <a:pt x="2572713" y="2572713"/>
                </a:lnTo>
                <a:lnTo>
                  <a:pt x="0" y="25727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157452" y="1028700"/>
            <a:ext cx="3101848" cy="3101848"/>
          </a:xfrm>
          <a:custGeom>
            <a:avLst/>
            <a:gdLst/>
            <a:ahLst/>
            <a:cxnLst/>
            <a:rect r="r" b="b" t="t" l="l"/>
            <a:pathLst>
              <a:path h="3101848" w="3101848">
                <a:moveTo>
                  <a:pt x="3101848" y="3101848"/>
                </a:moveTo>
                <a:lnTo>
                  <a:pt x="0" y="3101848"/>
                </a:lnTo>
                <a:lnTo>
                  <a:pt x="0" y="0"/>
                </a:lnTo>
                <a:lnTo>
                  <a:pt x="3101848" y="0"/>
                </a:lnTo>
                <a:lnTo>
                  <a:pt x="3101848" y="31018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360042" y="6359042"/>
            <a:ext cx="2899258" cy="2899258"/>
          </a:xfrm>
          <a:custGeom>
            <a:avLst/>
            <a:gdLst/>
            <a:ahLst/>
            <a:cxnLst/>
            <a:rect r="r" b="b" t="t" l="l"/>
            <a:pathLst>
              <a:path h="2899258" w="2899258">
                <a:moveTo>
                  <a:pt x="2899258" y="0"/>
                </a:moveTo>
                <a:lnTo>
                  <a:pt x="0" y="0"/>
                </a:lnTo>
                <a:lnTo>
                  <a:pt x="0" y="2899258"/>
                </a:lnTo>
                <a:lnTo>
                  <a:pt x="2899258" y="2899258"/>
                </a:lnTo>
                <a:lnTo>
                  <a:pt x="289925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28952" y="-3268528"/>
            <a:ext cx="4813101" cy="4524315"/>
          </a:xfrm>
          <a:custGeom>
            <a:avLst/>
            <a:gdLst/>
            <a:ahLst/>
            <a:cxnLst/>
            <a:rect r="r" b="b" t="t" l="l"/>
            <a:pathLst>
              <a:path h="4524315" w="4813101">
                <a:moveTo>
                  <a:pt x="0" y="0"/>
                </a:moveTo>
                <a:lnTo>
                  <a:pt x="4813101" y="0"/>
                </a:lnTo>
                <a:lnTo>
                  <a:pt x="4813101" y="4524316"/>
                </a:lnTo>
                <a:lnTo>
                  <a:pt x="0" y="4524316"/>
                </a:lnTo>
                <a:lnTo>
                  <a:pt x="0" y="0"/>
                </a:lnTo>
                <a:close/>
              </a:path>
            </a:pathLst>
          </a:custGeom>
          <a:blipFill>
            <a:blip r:embed="rId7"/>
            <a:stretch>
              <a:fillRect l="0" t="0" r="0" b="0"/>
            </a:stretch>
          </a:blipFill>
        </p:spPr>
      </p:sp>
      <p:sp>
        <p:nvSpPr>
          <p:cNvPr name="Freeform 7" id="7"/>
          <p:cNvSpPr/>
          <p:nvPr/>
        </p:nvSpPr>
        <p:spPr>
          <a:xfrm flipH="false" flipV="false" rot="0">
            <a:off x="311297" y="9091435"/>
            <a:ext cx="5097250" cy="3128437"/>
          </a:xfrm>
          <a:custGeom>
            <a:avLst/>
            <a:gdLst/>
            <a:ahLst/>
            <a:cxnLst/>
            <a:rect r="r" b="b" t="t" l="l"/>
            <a:pathLst>
              <a:path h="3128437" w="5097250">
                <a:moveTo>
                  <a:pt x="0" y="0"/>
                </a:moveTo>
                <a:lnTo>
                  <a:pt x="5097249" y="0"/>
                </a:lnTo>
                <a:lnTo>
                  <a:pt x="5097249" y="3128437"/>
                </a:lnTo>
                <a:lnTo>
                  <a:pt x="0" y="3128437"/>
                </a:lnTo>
                <a:lnTo>
                  <a:pt x="0" y="0"/>
                </a:lnTo>
                <a:close/>
              </a:path>
            </a:pathLst>
          </a:custGeom>
          <a:blipFill>
            <a:blip r:embed="rId8"/>
            <a:stretch>
              <a:fillRect l="0" t="0" r="0" b="0"/>
            </a:stretch>
          </a:blipFill>
        </p:spPr>
      </p:sp>
      <p:pic>
        <p:nvPicPr>
          <p:cNvPr name="Picture 8" id="8">
            <a:hlinkClick action="ppaction://media"/>
          </p:cNvPr>
          <p:cNvPicPr>
            <a:picLocks noChangeAspect="true"/>
          </p:cNvPicPr>
          <p:nvPr>
            <a:videoFile r:link="rId10"/>
            <p:extLst>
              <p:ext uri="{DAA4B4D4-6D71-4841-9C94-3DE7FCFB9230}">
                <p14:media xmlns:p14="http://schemas.microsoft.com/office/powerpoint/2010/main" r:embed="rId11">
                  <p14:trim st="0.0000" end="4386.6550"/>
                </p14:media>
              </p:ext>
            </p:extLst>
          </p:nvPr>
        </p:nvPicPr>
        <p:blipFill>
          <a:blip r:embed="rId9"/>
          <a:srcRect l="2754" t="0" r="2754" b="0"/>
          <a:stretch>
            <a:fillRect/>
          </a:stretch>
        </p:blipFill>
        <p:spPr>
          <a:xfrm flipH="false" flipV="false" rot="0">
            <a:off x="2517647" y="1805009"/>
            <a:ext cx="12211305" cy="6676983"/>
          </a:xfrm>
          <a:prstGeom prst="rect">
            <a:avLst/>
          </a:prstGeom>
        </p:spPr>
      </p:pic>
      <p:sp>
        <p:nvSpPr>
          <p:cNvPr name="TextBox 9" id="9"/>
          <p:cNvSpPr txBox="true"/>
          <p:nvPr/>
        </p:nvSpPr>
        <p:spPr>
          <a:xfrm rot="0">
            <a:off x="138042" y="85725"/>
            <a:ext cx="8115300" cy="1435099"/>
          </a:xfrm>
          <a:prstGeom prst="rect">
            <a:avLst/>
          </a:prstGeom>
        </p:spPr>
        <p:txBody>
          <a:bodyPr anchor="t" rtlCol="false" tIns="0" lIns="0" bIns="0" rIns="0">
            <a:spAutoFit/>
          </a:bodyPr>
          <a:lstStyle/>
          <a:p>
            <a:pPr algn="l">
              <a:lnSpc>
                <a:spcPts val="9999"/>
              </a:lnSpc>
              <a:spcBef>
                <a:spcPct val="0"/>
              </a:spcBef>
            </a:pPr>
            <a:r>
              <a:rPr lang="en-US" b="true" sz="9999">
                <a:solidFill>
                  <a:srgbClr val="FFFFFF"/>
                </a:solidFill>
                <a:latin typeface="Telegraf Bold"/>
                <a:ea typeface="Telegraf Bold"/>
                <a:cs typeface="Telegraf Bold"/>
                <a:sym typeface="Telegraf Bold"/>
              </a:rPr>
              <a:t>TESTING</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DAGzcDpzA0Y</dc:identifier>
  <dcterms:modified xsi:type="dcterms:W3CDTF">2011-08-01T06:04:30Z</dcterms:modified>
  <cp:revision>1</cp:revision>
  <dc:title>Blue Technology Group Project Presentation</dc:title>
</cp:coreProperties>
</file>